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20"/>
  </p:notesMasterIdLst>
  <p:handoutMasterIdLst>
    <p:handoutMasterId r:id="rId21"/>
  </p:handoutMasterIdLst>
  <p:sldIdLst>
    <p:sldId id="256" r:id="rId2"/>
    <p:sldId id="257" r:id="rId3"/>
    <p:sldId id="258" r:id="rId4"/>
    <p:sldId id="259" r:id="rId5"/>
    <p:sldId id="292" r:id="rId6"/>
    <p:sldId id="260" r:id="rId7"/>
    <p:sldId id="293" r:id="rId8"/>
    <p:sldId id="294" r:id="rId9"/>
    <p:sldId id="295" r:id="rId10"/>
    <p:sldId id="296" r:id="rId11"/>
    <p:sldId id="264" r:id="rId12"/>
    <p:sldId id="298" r:id="rId13"/>
    <p:sldId id="299" r:id="rId14"/>
    <p:sldId id="300" r:id="rId15"/>
    <p:sldId id="301" r:id="rId16"/>
    <p:sldId id="302" r:id="rId17"/>
    <p:sldId id="303" r:id="rId18"/>
    <p:sldId id="304" r:id="rId19"/>
  </p:sldIdLst>
  <p:sldSz cx="10363200" cy="7772400"/>
  <p:notesSz cx="10058400" cy="7772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2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CC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6"/>
  </p:normalViewPr>
  <p:slideViewPr>
    <p:cSldViewPr>
      <p:cViewPr varScale="1">
        <p:scale>
          <a:sx n="94" d="100"/>
          <a:sy n="94" d="100"/>
        </p:scale>
        <p:origin x="1808" y="200"/>
      </p:cViewPr>
      <p:guideLst>
        <p:guide orient="horz" pos="2880"/>
        <p:guide pos="2225"/>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9CDB9-1528-40BD-BC4D-69344E5E8F93}" type="doc">
      <dgm:prSet loTypeId="urn:microsoft.com/office/officeart/2008/layout/HexagonCluster" loCatId="picture" qsTypeId="urn:microsoft.com/office/officeart/2005/8/quickstyle/simple2" qsCatId="simple" csTypeId="urn:microsoft.com/office/officeart/2005/8/colors/colorful1" csCatId="colorful" phldr="1"/>
      <dgm:spPr/>
      <dgm:t>
        <a:bodyPr/>
        <a:lstStyle/>
        <a:p>
          <a:endParaRPr lang="en-US"/>
        </a:p>
      </dgm:t>
    </dgm:pt>
    <dgm:pt modelId="{94F18ADD-6A08-49B5-8EB8-50945D94E4D2}">
      <dgm:prSet phldrT="[Text]"/>
      <dgm:spPr/>
      <dgm:t>
        <a:bodyPr/>
        <a:lstStyle/>
        <a:p>
          <a:pPr algn="ctr"/>
          <a:r>
            <a:rPr lang="en-US" b="1" dirty="0"/>
            <a:t>Retail Stores</a:t>
          </a:r>
        </a:p>
      </dgm:t>
    </dgm:pt>
    <dgm:pt modelId="{B7C51AD4-500B-4AEA-AA83-977731CDBD7B}" type="parTrans" cxnId="{897765B3-51DF-4454-A5F9-810FDBD8787B}">
      <dgm:prSet/>
      <dgm:spPr/>
      <dgm:t>
        <a:bodyPr/>
        <a:lstStyle/>
        <a:p>
          <a:endParaRPr lang="en-US"/>
        </a:p>
      </dgm:t>
    </dgm:pt>
    <dgm:pt modelId="{D01F9011-ABEE-4300-AF6E-BD4E6C35E64D}" type="sibTrans" cxnId="{897765B3-51DF-4454-A5F9-810FDBD8787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2CFCF7B0-4301-45F6-AFFD-F3F9F648ACAE}">
      <dgm:prSet phldrT="[Text]"/>
      <dgm:spPr/>
      <dgm:t>
        <a:bodyPr/>
        <a:lstStyle/>
        <a:p>
          <a:r>
            <a:rPr lang="en-US"/>
            <a:t>Showrooms</a:t>
          </a:r>
          <a:endParaRPr lang="en-US" dirty="0"/>
        </a:p>
      </dgm:t>
    </dgm:pt>
    <dgm:pt modelId="{5F961211-009E-46EF-8BA3-6099019CF0B8}" type="parTrans" cxnId="{0CBA5788-D5B0-416C-857F-1D6421573103}">
      <dgm:prSet/>
      <dgm:spPr/>
      <dgm:t>
        <a:bodyPr/>
        <a:lstStyle/>
        <a:p>
          <a:endParaRPr lang="en-US"/>
        </a:p>
      </dgm:t>
    </dgm:pt>
    <dgm:pt modelId="{D63408CF-20C6-426F-AAE7-8BB1D1CAA58C}" type="sibTrans" cxnId="{0CBA5788-D5B0-416C-857F-1D6421573103}">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0" r="-20000"/>
          </a:stretch>
        </a:blipFill>
      </dgm:spPr>
      <dgm:t>
        <a:bodyPr/>
        <a:lstStyle/>
        <a:p>
          <a:endParaRPr lang="en-US"/>
        </a:p>
      </dgm:t>
    </dgm:pt>
    <dgm:pt modelId="{998431C3-8A09-4C4A-856B-8D0306505FEF}">
      <dgm:prSet phldrT="[Text]"/>
      <dgm:spPr/>
      <dgm:t>
        <a:bodyPr/>
        <a:lstStyle/>
        <a:p>
          <a:r>
            <a:rPr lang="en-US" b="1" dirty="0"/>
            <a:t>Corporate Offices </a:t>
          </a:r>
          <a:endParaRPr lang="en-US" dirty="0"/>
        </a:p>
      </dgm:t>
    </dgm:pt>
    <dgm:pt modelId="{5F266DE1-1C6D-4FC7-A648-1ABFABA01031}" type="sibTrans" cxnId="{1471B5EA-7A49-4323-BEB6-A4C26E87F3D1}">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2000" r="-22000"/>
          </a:stretch>
        </a:blipFill>
      </dgm:spPr>
      <dgm:t>
        <a:bodyPr/>
        <a:lstStyle/>
        <a:p>
          <a:endParaRPr lang="en-US"/>
        </a:p>
      </dgm:t>
    </dgm:pt>
    <dgm:pt modelId="{A68A848A-D0F2-413C-BD43-6AF2289AE4BB}" type="parTrans" cxnId="{1471B5EA-7A49-4323-BEB6-A4C26E87F3D1}">
      <dgm:prSet/>
      <dgm:spPr/>
      <dgm:t>
        <a:bodyPr/>
        <a:lstStyle/>
        <a:p>
          <a:endParaRPr lang="en-US"/>
        </a:p>
      </dgm:t>
    </dgm:pt>
    <dgm:pt modelId="{2E1CCDD2-313C-4750-A562-DFD40E649FBC}" type="pres">
      <dgm:prSet presAssocID="{CC19CDB9-1528-40BD-BC4D-69344E5E8F93}" presName="Name0" presStyleCnt="0">
        <dgm:presLayoutVars>
          <dgm:chMax val="21"/>
          <dgm:chPref val="21"/>
        </dgm:presLayoutVars>
      </dgm:prSet>
      <dgm:spPr/>
    </dgm:pt>
    <dgm:pt modelId="{B969A9C1-E19B-4EFA-B82E-41EDF60FA1CA}" type="pres">
      <dgm:prSet presAssocID="{94F18ADD-6A08-49B5-8EB8-50945D94E4D2}" presName="text1" presStyleCnt="0"/>
      <dgm:spPr/>
    </dgm:pt>
    <dgm:pt modelId="{86289593-4F93-4DD0-9928-0730D0C8D850}" type="pres">
      <dgm:prSet presAssocID="{94F18ADD-6A08-49B5-8EB8-50945D94E4D2}" presName="textRepeatNode" presStyleLbl="alignNode1" presStyleIdx="0" presStyleCnt="3">
        <dgm:presLayoutVars>
          <dgm:chMax val="0"/>
          <dgm:chPref val="0"/>
          <dgm:bulletEnabled val="1"/>
        </dgm:presLayoutVars>
      </dgm:prSet>
      <dgm:spPr/>
    </dgm:pt>
    <dgm:pt modelId="{3217A508-3F49-4259-95F7-AE99DF33B134}" type="pres">
      <dgm:prSet presAssocID="{94F18ADD-6A08-49B5-8EB8-50945D94E4D2}" presName="textaccent1" presStyleCnt="0"/>
      <dgm:spPr/>
    </dgm:pt>
    <dgm:pt modelId="{2EFA6FE0-D838-4623-B64E-5B76C8E9B3E4}" type="pres">
      <dgm:prSet presAssocID="{94F18ADD-6A08-49B5-8EB8-50945D94E4D2}" presName="accentRepeatNode" presStyleLbl="solidAlignAcc1" presStyleIdx="0" presStyleCnt="6"/>
      <dgm:spPr/>
    </dgm:pt>
    <dgm:pt modelId="{24AEF153-4F6D-407B-8176-C6F445042887}" type="pres">
      <dgm:prSet presAssocID="{D01F9011-ABEE-4300-AF6E-BD4E6C35E64D}" presName="image1" presStyleCnt="0"/>
      <dgm:spPr/>
    </dgm:pt>
    <dgm:pt modelId="{6879D9FD-94F2-416B-98EC-5625C0225108}" type="pres">
      <dgm:prSet presAssocID="{D01F9011-ABEE-4300-AF6E-BD4E6C35E64D}" presName="imageRepeatNode" presStyleLbl="alignAcc1" presStyleIdx="0" presStyleCnt="3"/>
      <dgm:spPr/>
    </dgm:pt>
    <dgm:pt modelId="{45DD63A2-152B-4B6D-89BE-5368989FBBC4}" type="pres">
      <dgm:prSet presAssocID="{D01F9011-ABEE-4300-AF6E-BD4E6C35E64D}" presName="imageaccent1" presStyleCnt="0"/>
      <dgm:spPr/>
    </dgm:pt>
    <dgm:pt modelId="{A55C426F-9CF6-4482-97DC-CA15C6503B13}" type="pres">
      <dgm:prSet presAssocID="{D01F9011-ABEE-4300-AF6E-BD4E6C35E64D}" presName="accentRepeatNode" presStyleLbl="solidAlignAcc1" presStyleIdx="1" presStyleCnt="6"/>
      <dgm:spPr/>
    </dgm:pt>
    <dgm:pt modelId="{E909F93A-9896-4A70-AA28-E4CFC36BE249}" type="pres">
      <dgm:prSet presAssocID="{2CFCF7B0-4301-45F6-AFFD-F3F9F648ACAE}" presName="text2" presStyleCnt="0"/>
      <dgm:spPr/>
    </dgm:pt>
    <dgm:pt modelId="{CC53077E-4524-453E-8F9D-6E552F87D104}" type="pres">
      <dgm:prSet presAssocID="{2CFCF7B0-4301-45F6-AFFD-F3F9F648ACAE}" presName="textRepeatNode" presStyleLbl="alignNode1" presStyleIdx="1" presStyleCnt="3">
        <dgm:presLayoutVars>
          <dgm:chMax val="0"/>
          <dgm:chPref val="0"/>
          <dgm:bulletEnabled val="1"/>
        </dgm:presLayoutVars>
      </dgm:prSet>
      <dgm:spPr/>
    </dgm:pt>
    <dgm:pt modelId="{832FDF78-B472-4AB8-9096-B7E8850EEC29}" type="pres">
      <dgm:prSet presAssocID="{2CFCF7B0-4301-45F6-AFFD-F3F9F648ACAE}" presName="textaccent2" presStyleCnt="0"/>
      <dgm:spPr/>
    </dgm:pt>
    <dgm:pt modelId="{74C2C817-A82F-40F7-A9D5-916B170E7447}" type="pres">
      <dgm:prSet presAssocID="{2CFCF7B0-4301-45F6-AFFD-F3F9F648ACAE}" presName="accentRepeatNode" presStyleLbl="solidAlignAcc1" presStyleIdx="2" presStyleCnt="6"/>
      <dgm:spPr/>
    </dgm:pt>
    <dgm:pt modelId="{4A5754E3-7467-462D-8007-66B502B69174}" type="pres">
      <dgm:prSet presAssocID="{D63408CF-20C6-426F-AAE7-8BB1D1CAA58C}" presName="image2" presStyleCnt="0"/>
      <dgm:spPr/>
    </dgm:pt>
    <dgm:pt modelId="{8BA55B09-1590-466B-83EF-AC657C74AB19}" type="pres">
      <dgm:prSet presAssocID="{D63408CF-20C6-426F-AAE7-8BB1D1CAA58C}" presName="imageRepeatNode" presStyleLbl="alignAcc1" presStyleIdx="1" presStyleCnt="3"/>
      <dgm:spPr/>
    </dgm:pt>
    <dgm:pt modelId="{BCE7B49F-FFC2-4F45-A894-1ACA2B5E27E3}" type="pres">
      <dgm:prSet presAssocID="{D63408CF-20C6-426F-AAE7-8BB1D1CAA58C}" presName="imageaccent2" presStyleCnt="0"/>
      <dgm:spPr/>
    </dgm:pt>
    <dgm:pt modelId="{EB083090-1AB8-48B5-8827-D5EF9991A355}" type="pres">
      <dgm:prSet presAssocID="{D63408CF-20C6-426F-AAE7-8BB1D1CAA58C}" presName="accentRepeatNode" presStyleLbl="solidAlignAcc1" presStyleIdx="3" presStyleCnt="6"/>
      <dgm:spPr/>
    </dgm:pt>
    <dgm:pt modelId="{57DE3D71-150F-4937-BD39-2F8085A47241}" type="pres">
      <dgm:prSet presAssocID="{998431C3-8A09-4C4A-856B-8D0306505FEF}" presName="text3" presStyleCnt="0"/>
      <dgm:spPr/>
    </dgm:pt>
    <dgm:pt modelId="{E45C97FC-CE7F-4B86-820B-15E5A2DAA1EE}" type="pres">
      <dgm:prSet presAssocID="{998431C3-8A09-4C4A-856B-8D0306505FEF}" presName="textRepeatNode" presStyleLbl="alignNode1" presStyleIdx="2" presStyleCnt="3">
        <dgm:presLayoutVars>
          <dgm:chMax val="0"/>
          <dgm:chPref val="0"/>
          <dgm:bulletEnabled val="1"/>
        </dgm:presLayoutVars>
      </dgm:prSet>
      <dgm:spPr/>
    </dgm:pt>
    <dgm:pt modelId="{7C2468AB-448C-447E-A343-39DEBA1D344D}" type="pres">
      <dgm:prSet presAssocID="{998431C3-8A09-4C4A-856B-8D0306505FEF}" presName="textaccent3" presStyleCnt="0"/>
      <dgm:spPr/>
    </dgm:pt>
    <dgm:pt modelId="{5627F041-D980-4940-A67B-A33BD2A2A45C}" type="pres">
      <dgm:prSet presAssocID="{998431C3-8A09-4C4A-856B-8D0306505FEF}" presName="accentRepeatNode" presStyleLbl="solidAlignAcc1" presStyleIdx="4" presStyleCnt="6"/>
      <dgm:spPr/>
    </dgm:pt>
    <dgm:pt modelId="{6D698B34-56C0-4C9E-8659-697E20A20D4F}" type="pres">
      <dgm:prSet presAssocID="{5F266DE1-1C6D-4FC7-A648-1ABFABA01031}" presName="image3" presStyleCnt="0"/>
      <dgm:spPr/>
    </dgm:pt>
    <dgm:pt modelId="{23DFB552-AD78-4DAC-AB9E-A9CB44DAB0ED}" type="pres">
      <dgm:prSet presAssocID="{5F266DE1-1C6D-4FC7-A648-1ABFABA01031}" presName="imageRepeatNode" presStyleLbl="alignAcc1" presStyleIdx="2" presStyleCnt="3" custScaleX="137974" custScaleY="131850" custLinFactNeighborX="13833" custLinFactNeighborY="-12762"/>
      <dgm:spPr/>
    </dgm:pt>
    <dgm:pt modelId="{D98AEAA5-7182-46B4-B086-8DAC226F4A41}" type="pres">
      <dgm:prSet presAssocID="{5F266DE1-1C6D-4FC7-A648-1ABFABA01031}" presName="imageaccent3" presStyleCnt="0"/>
      <dgm:spPr/>
    </dgm:pt>
    <dgm:pt modelId="{42FAEFBB-7817-4DE3-BE78-4728AEF8D1EC}" type="pres">
      <dgm:prSet presAssocID="{5F266DE1-1C6D-4FC7-A648-1ABFABA01031}" presName="accentRepeatNode" presStyleLbl="solidAlignAcc1" presStyleIdx="5" presStyleCnt="6" custScaleX="137974" custScaleY="131850" custLinFactX="362629" custLinFactY="-293843" custLinFactNeighborX="400000" custLinFactNeighborY="-300000"/>
      <dgm:spPr/>
    </dgm:pt>
  </dgm:ptLst>
  <dgm:cxnLst>
    <dgm:cxn modelId="{C9BCB60D-B951-4B26-ADBE-18C074999D68}" type="presOf" srcId="{D01F9011-ABEE-4300-AF6E-BD4E6C35E64D}" destId="{6879D9FD-94F2-416B-98EC-5625C0225108}" srcOrd="0" destOrd="0" presId="urn:microsoft.com/office/officeart/2008/layout/HexagonCluster"/>
    <dgm:cxn modelId="{FDB3C629-304C-4EDD-84DD-1ED956BC4B97}" type="presOf" srcId="{2CFCF7B0-4301-45F6-AFFD-F3F9F648ACAE}" destId="{CC53077E-4524-453E-8F9D-6E552F87D104}" srcOrd="0" destOrd="0" presId="urn:microsoft.com/office/officeart/2008/layout/HexagonCluster"/>
    <dgm:cxn modelId="{994FAC33-61F3-4BFF-8D9F-27BE4525E496}" type="presOf" srcId="{94F18ADD-6A08-49B5-8EB8-50945D94E4D2}" destId="{86289593-4F93-4DD0-9928-0730D0C8D850}" srcOrd="0" destOrd="0" presId="urn:microsoft.com/office/officeart/2008/layout/HexagonCluster"/>
    <dgm:cxn modelId="{0CBA5788-D5B0-416C-857F-1D6421573103}" srcId="{CC19CDB9-1528-40BD-BC4D-69344E5E8F93}" destId="{2CFCF7B0-4301-45F6-AFFD-F3F9F648ACAE}" srcOrd="1" destOrd="0" parTransId="{5F961211-009E-46EF-8BA3-6099019CF0B8}" sibTransId="{D63408CF-20C6-426F-AAE7-8BB1D1CAA58C}"/>
    <dgm:cxn modelId="{C19E358F-0378-4E40-B7E9-F75FEE44D877}" type="presOf" srcId="{998431C3-8A09-4C4A-856B-8D0306505FEF}" destId="{E45C97FC-CE7F-4B86-820B-15E5A2DAA1EE}" srcOrd="0" destOrd="0" presId="urn:microsoft.com/office/officeart/2008/layout/HexagonCluster"/>
    <dgm:cxn modelId="{6D199AA4-B3E4-468D-B51C-6A736C000E2D}" type="presOf" srcId="{D63408CF-20C6-426F-AAE7-8BB1D1CAA58C}" destId="{8BA55B09-1590-466B-83EF-AC657C74AB19}" srcOrd="0" destOrd="0" presId="urn:microsoft.com/office/officeart/2008/layout/HexagonCluster"/>
    <dgm:cxn modelId="{897765B3-51DF-4454-A5F9-810FDBD8787B}" srcId="{CC19CDB9-1528-40BD-BC4D-69344E5E8F93}" destId="{94F18ADD-6A08-49B5-8EB8-50945D94E4D2}" srcOrd="0" destOrd="0" parTransId="{B7C51AD4-500B-4AEA-AA83-977731CDBD7B}" sibTransId="{D01F9011-ABEE-4300-AF6E-BD4E6C35E64D}"/>
    <dgm:cxn modelId="{1471B5EA-7A49-4323-BEB6-A4C26E87F3D1}" srcId="{CC19CDB9-1528-40BD-BC4D-69344E5E8F93}" destId="{998431C3-8A09-4C4A-856B-8D0306505FEF}" srcOrd="2" destOrd="0" parTransId="{A68A848A-D0F2-413C-BD43-6AF2289AE4BB}" sibTransId="{5F266DE1-1C6D-4FC7-A648-1ABFABA01031}"/>
    <dgm:cxn modelId="{2A16E4F2-4382-467C-8B80-63550362CBE1}" type="presOf" srcId="{CC19CDB9-1528-40BD-BC4D-69344E5E8F93}" destId="{2E1CCDD2-313C-4750-A562-DFD40E649FBC}" srcOrd="0" destOrd="0" presId="urn:microsoft.com/office/officeart/2008/layout/HexagonCluster"/>
    <dgm:cxn modelId="{272DADFE-39C4-4106-8155-C6AEB4E6EDED}" type="presOf" srcId="{5F266DE1-1C6D-4FC7-A648-1ABFABA01031}" destId="{23DFB552-AD78-4DAC-AB9E-A9CB44DAB0ED}" srcOrd="0" destOrd="0" presId="urn:microsoft.com/office/officeart/2008/layout/HexagonCluster"/>
    <dgm:cxn modelId="{02C4FAAF-65F6-477F-A64F-3F8CAAC7F5CF}" type="presParOf" srcId="{2E1CCDD2-313C-4750-A562-DFD40E649FBC}" destId="{B969A9C1-E19B-4EFA-B82E-41EDF60FA1CA}" srcOrd="0" destOrd="0" presId="urn:microsoft.com/office/officeart/2008/layout/HexagonCluster"/>
    <dgm:cxn modelId="{10EBAC70-D865-4050-B9B2-469DC79A6946}" type="presParOf" srcId="{B969A9C1-E19B-4EFA-B82E-41EDF60FA1CA}" destId="{86289593-4F93-4DD0-9928-0730D0C8D850}" srcOrd="0" destOrd="0" presId="urn:microsoft.com/office/officeart/2008/layout/HexagonCluster"/>
    <dgm:cxn modelId="{20C59378-5CFF-4E71-9058-DD059AF13D47}" type="presParOf" srcId="{2E1CCDD2-313C-4750-A562-DFD40E649FBC}" destId="{3217A508-3F49-4259-95F7-AE99DF33B134}" srcOrd="1" destOrd="0" presId="urn:microsoft.com/office/officeart/2008/layout/HexagonCluster"/>
    <dgm:cxn modelId="{9A703CDD-795F-4857-9A0C-4020778309C0}" type="presParOf" srcId="{3217A508-3F49-4259-95F7-AE99DF33B134}" destId="{2EFA6FE0-D838-4623-B64E-5B76C8E9B3E4}" srcOrd="0" destOrd="0" presId="urn:microsoft.com/office/officeart/2008/layout/HexagonCluster"/>
    <dgm:cxn modelId="{ECE22BC9-3882-440E-9A41-74FEFF7BD85D}" type="presParOf" srcId="{2E1CCDD2-313C-4750-A562-DFD40E649FBC}" destId="{24AEF153-4F6D-407B-8176-C6F445042887}" srcOrd="2" destOrd="0" presId="urn:microsoft.com/office/officeart/2008/layout/HexagonCluster"/>
    <dgm:cxn modelId="{7EAED0F6-F8FB-4DF8-AE5E-5179D780307C}" type="presParOf" srcId="{24AEF153-4F6D-407B-8176-C6F445042887}" destId="{6879D9FD-94F2-416B-98EC-5625C0225108}" srcOrd="0" destOrd="0" presId="urn:microsoft.com/office/officeart/2008/layout/HexagonCluster"/>
    <dgm:cxn modelId="{5F9BB89C-77A3-474C-9151-40FCC86ED42F}" type="presParOf" srcId="{2E1CCDD2-313C-4750-A562-DFD40E649FBC}" destId="{45DD63A2-152B-4B6D-89BE-5368989FBBC4}" srcOrd="3" destOrd="0" presId="urn:microsoft.com/office/officeart/2008/layout/HexagonCluster"/>
    <dgm:cxn modelId="{F019A4E8-5BE5-4060-A9CB-A8627F2CB665}" type="presParOf" srcId="{45DD63A2-152B-4B6D-89BE-5368989FBBC4}" destId="{A55C426F-9CF6-4482-97DC-CA15C6503B13}" srcOrd="0" destOrd="0" presId="urn:microsoft.com/office/officeart/2008/layout/HexagonCluster"/>
    <dgm:cxn modelId="{E9D354F7-31FB-4DE6-A792-D56CED7F7BCE}" type="presParOf" srcId="{2E1CCDD2-313C-4750-A562-DFD40E649FBC}" destId="{E909F93A-9896-4A70-AA28-E4CFC36BE249}" srcOrd="4" destOrd="0" presId="urn:microsoft.com/office/officeart/2008/layout/HexagonCluster"/>
    <dgm:cxn modelId="{E8FF6E4B-57DC-4D9F-B8E4-FC5DB8F6B2A2}" type="presParOf" srcId="{E909F93A-9896-4A70-AA28-E4CFC36BE249}" destId="{CC53077E-4524-453E-8F9D-6E552F87D104}" srcOrd="0" destOrd="0" presId="urn:microsoft.com/office/officeart/2008/layout/HexagonCluster"/>
    <dgm:cxn modelId="{5E3C4917-F775-4D7A-A3D9-D483BA237C81}" type="presParOf" srcId="{2E1CCDD2-313C-4750-A562-DFD40E649FBC}" destId="{832FDF78-B472-4AB8-9096-B7E8850EEC29}" srcOrd="5" destOrd="0" presId="urn:microsoft.com/office/officeart/2008/layout/HexagonCluster"/>
    <dgm:cxn modelId="{F1ABBC87-5F7F-4148-8A10-48ECF576AC94}" type="presParOf" srcId="{832FDF78-B472-4AB8-9096-B7E8850EEC29}" destId="{74C2C817-A82F-40F7-A9D5-916B170E7447}" srcOrd="0" destOrd="0" presId="urn:microsoft.com/office/officeart/2008/layout/HexagonCluster"/>
    <dgm:cxn modelId="{EA44733A-3F14-45DE-9A6A-2D8F85349214}" type="presParOf" srcId="{2E1CCDD2-313C-4750-A562-DFD40E649FBC}" destId="{4A5754E3-7467-462D-8007-66B502B69174}" srcOrd="6" destOrd="0" presId="urn:microsoft.com/office/officeart/2008/layout/HexagonCluster"/>
    <dgm:cxn modelId="{E2AB57C7-6E82-49E3-BCCE-A1CA2C69B2A0}" type="presParOf" srcId="{4A5754E3-7467-462D-8007-66B502B69174}" destId="{8BA55B09-1590-466B-83EF-AC657C74AB19}" srcOrd="0" destOrd="0" presId="urn:microsoft.com/office/officeart/2008/layout/HexagonCluster"/>
    <dgm:cxn modelId="{A72BB286-2CB6-4B45-8830-DC9789564250}" type="presParOf" srcId="{2E1CCDD2-313C-4750-A562-DFD40E649FBC}" destId="{BCE7B49F-FFC2-4F45-A894-1ACA2B5E27E3}" srcOrd="7" destOrd="0" presId="urn:microsoft.com/office/officeart/2008/layout/HexagonCluster"/>
    <dgm:cxn modelId="{2DF51A6E-EA1E-46C7-9166-294D452ABE14}" type="presParOf" srcId="{BCE7B49F-FFC2-4F45-A894-1ACA2B5E27E3}" destId="{EB083090-1AB8-48B5-8827-D5EF9991A355}" srcOrd="0" destOrd="0" presId="urn:microsoft.com/office/officeart/2008/layout/HexagonCluster"/>
    <dgm:cxn modelId="{3968E0D8-97A7-430C-95A1-BE5B2B836FC9}" type="presParOf" srcId="{2E1CCDD2-313C-4750-A562-DFD40E649FBC}" destId="{57DE3D71-150F-4937-BD39-2F8085A47241}" srcOrd="8" destOrd="0" presId="urn:microsoft.com/office/officeart/2008/layout/HexagonCluster"/>
    <dgm:cxn modelId="{FE8CF11A-6735-4433-BF0D-38646E0FA3DE}" type="presParOf" srcId="{57DE3D71-150F-4937-BD39-2F8085A47241}" destId="{E45C97FC-CE7F-4B86-820B-15E5A2DAA1EE}" srcOrd="0" destOrd="0" presId="urn:microsoft.com/office/officeart/2008/layout/HexagonCluster"/>
    <dgm:cxn modelId="{EAC01EFA-04DF-4DBB-ADCB-535C3D065325}" type="presParOf" srcId="{2E1CCDD2-313C-4750-A562-DFD40E649FBC}" destId="{7C2468AB-448C-447E-A343-39DEBA1D344D}" srcOrd="9" destOrd="0" presId="urn:microsoft.com/office/officeart/2008/layout/HexagonCluster"/>
    <dgm:cxn modelId="{FF04E35C-0A62-4055-86A9-99CDE980E8E0}" type="presParOf" srcId="{7C2468AB-448C-447E-A343-39DEBA1D344D}" destId="{5627F041-D980-4940-A67B-A33BD2A2A45C}" srcOrd="0" destOrd="0" presId="urn:microsoft.com/office/officeart/2008/layout/HexagonCluster"/>
    <dgm:cxn modelId="{04954126-9D98-44F5-93B9-D71C2E22631C}" type="presParOf" srcId="{2E1CCDD2-313C-4750-A562-DFD40E649FBC}" destId="{6D698B34-56C0-4C9E-8659-697E20A20D4F}" srcOrd="10" destOrd="0" presId="urn:microsoft.com/office/officeart/2008/layout/HexagonCluster"/>
    <dgm:cxn modelId="{96EBEE45-DF87-47D4-B536-F665DF1EA334}" type="presParOf" srcId="{6D698B34-56C0-4C9E-8659-697E20A20D4F}" destId="{23DFB552-AD78-4DAC-AB9E-A9CB44DAB0ED}" srcOrd="0" destOrd="0" presId="urn:microsoft.com/office/officeart/2008/layout/HexagonCluster"/>
    <dgm:cxn modelId="{7533911D-6B03-4B6B-9BE6-12E106EFBAA6}" type="presParOf" srcId="{2E1CCDD2-313C-4750-A562-DFD40E649FBC}" destId="{D98AEAA5-7182-46B4-B086-8DAC226F4A41}" srcOrd="11" destOrd="0" presId="urn:microsoft.com/office/officeart/2008/layout/HexagonCluster"/>
    <dgm:cxn modelId="{45DB12DB-22DD-4F3E-90F1-FFB3DE587968}" type="presParOf" srcId="{D98AEAA5-7182-46B4-B086-8DAC226F4A41}" destId="{42FAEFBB-7817-4DE3-BE78-4728AEF8D1EC}"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89593-4F93-4DD0-9928-0730D0C8D850}">
      <dsp:nvSpPr>
        <dsp:cNvPr id="0" name=""/>
        <dsp:cNvSpPr/>
      </dsp:nvSpPr>
      <dsp:spPr>
        <a:xfrm>
          <a:off x="1180558" y="2384148"/>
          <a:ext cx="1381086" cy="1190737"/>
        </a:xfrm>
        <a:prstGeom prst="hexagon">
          <a:avLst>
            <a:gd name="adj" fmla="val 25000"/>
            <a:gd name="vf" fmla="val 11547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Retail Stores</a:t>
          </a:r>
        </a:p>
      </dsp:txBody>
      <dsp:txXfrm>
        <a:off x="1394877" y="2568928"/>
        <a:ext cx="952448" cy="821177"/>
      </dsp:txXfrm>
    </dsp:sp>
    <dsp:sp modelId="{2EFA6FE0-D838-4623-B64E-5B76C8E9B3E4}">
      <dsp:nvSpPr>
        <dsp:cNvPr id="0" name=""/>
        <dsp:cNvSpPr/>
      </dsp:nvSpPr>
      <dsp:spPr>
        <a:xfrm>
          <a:off x="1216437" y="2909834"/>
          <a:ext cx="161700" cy="139365"/>
        </a:xfrm>
        <a:prstGeom prst="hexagon">
          <a:avLst>
            <a:gd name="adj" fmla="val 25000"/>
            <a:gd name="vf" fmla="val 115470"/>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79D9FD-94F2-416B-98EC-5625C0225108}">
      <dsp:nvSpPr>
        <dsp:cNvPr id="0" name=""/>
        <dsp:cNvSpPr/>
      </dsp:nvSpPr>
      <dsp:spPr>
        <a:xfrm>
          <a:off x="0" y="1744578"/>
          <a:ext cx="1381086" cy="1190737"/>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5C426F-9CF6-4482-97DC-CA15C6503B13}">
      <dsp:nvSpPr>
        <dsp:cNvPr id="0" name=""/>
        <dsp:cNvSpPr/>
      </dsp:nvSpPr>
      <dsp:spPr>
        <a:xfrm>
          <a:off x="940220" y="2778019"/>
          <a:ext cx="161700" cy="139365"/>
        </a:xfrm>
        <a:prstGeom prst="hexagon">
          <a:avLst>
            <a:gd name="adj" fmla="val 25000"/>
            <a:gd name="vf" fmla="val 115470"/>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53077E-4524-453E-8F9D-6E552F87D104}">
      <dsp:nvSpPr>
        <dsp:cNvPr id="0" name=""/>
        <dsp:cNvSpPr/>
      </dsp:nvSpPr>
      <dsp:spPr>
        <a:xfrm>
          <a:off x="2357186" y="1730421"/>
          <a:ext cx="1381086" cy="1190737"/>
        </a:xfrm>
        <a:prstGeom prst="hexagon">
          <a:avLst>
            <a:gd name="adj" fmla="val 25000"/>
            <a:gd name="vf" fmla="val 115470"/>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a:t>Showrooms</a:t>
          </a:r>
          <a:endParaRPr lang="en-US" sz="1400" kern="1200" dirty="0"/>
        </a:p>
      </dsp:txBody>
      <dsp:txXfrm>
        <a:off x="2571505" y="1915201"/>
        <a:ext cx="952448" cy="821177"/>
      </dsp:txXfrm>
    </dsp:sp>
    <dsp:sp modelId="{74C2C817-A82F-40F7-A9D5-916B170E7447}">
      <dsp:nvSpPr>
        <dsp:cNvPr id="0" name=""/>
        <dsp:cNvSpPr/>
      </dsp:nvSpPr>
      <dsp:spPr>
        <a:xfrm>
          <a:off x="3301338" y="2762604"/>
          <a:ext cx="161700" cy="139365"/>
        </a:xfrm>
        <a:prstGeom prst="hexagon">
          <a:avLst>
            <a:gd name="adj" fmla="val 25000"/>
            <a:gd name="vf" fmla="val 115470"/>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A55B09-1590-466B-83EF-AC657C74AB19}">
      <dsp:nvSpPr>
        <dsp:cNvPr id="0" name=""/>
        <dsp:cNvSpPr/>
      </dsp:nvSpPr>
      <dsp:spPr>
        <a:xfrm>
          <a:off x="3533813" y="2384148"/>
          <a:ext cx="1381086" cy="1190737"/>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0" r="-20000"/>
          </a:stretch>
        </a:blip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083090-1AB8-48B5-8827-D5EF9991A355}">
      <dsp:nvSpPr>
        <dsp:cNvPr id="0" name=""/>
        <dsp:cNvSpPr/>
      </dsp:nvSpPr>
      <dsp:spPr>
        <a:xfrm>
          <a:off x="3569691" y="2909834"/>
          <a:ext cx="161700" cy="139365"/>
        </a:xfrm>
        <a:prstGeom prst="hexagon">
          <a:avLst>
            <a:gd name="adj" fmla="val 25000"/>
            <a:gd name="vf" fmla="val 115470"/>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5C97FC-CE7F-4B86-820B-15E5A2DAA1EE}">
      <dsp:nvSpPr>
        <dsp:cNvPr id="0" name=""/>
        <dsp:cNvSpPr/>
      </dsp:nvSpPr>
      <dsp:spPr>
        <a:xfrm>
          <a:off x="1180558" y="1079527"/>
          <a:ext cx="1381086" cy="1190737"/>
        </a:xfrm>
        <a:prstGeom prst="hexagon">
          <a:avLst>
            <a:gd name="adj" fmla="val 25000"/>
            <a:gd name="vf" fmla="val 115470"/>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Corporate Offices </a:t>
          </a:r>
          <a:endParaRPr lang="en-US" sz="1400" kern="1200" dirty="0"/>
        </a:p>
      </dsp:txBody>
      <dsp:txXfrm>
        <a:off x="1394877" y="1264307"/>
        <a:ext cx="952448" cy="821177"/>
      </dsp:txXfrm>
    </dsp:sp>
    <dsp:sp modelId="{5627F041-D980-4940-A67B-A33BD2A2A45C}">
      <dsp:nvSpPr>
        <dsp:cNvPr id="0" name=""/>
        <dsp:cNvSpPr/>
      </dsp:nvSpPr>
      <dsp:spPr>
        <a:xfrm>
          <a:off x="2116847" y="1105323"/>
          <a:ext cx="161700" cy="139365"/>
        </a:xfrm>
        <a:prstGeom prst="hexagon">
          <a:avLst>
            <a:gd name="adj" fmla="val 25000"/>
            <a:gd name="vf" fmla="val 115470"/>
          </a:avLst>
        </a:prstGeom>
        <a:solidFill>
          <a:schemeClr val="lt1">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DFB552-AD78-4DAC-AB9E-A9CB44DAB0ED}">
      <dsp:nvSpPr>
        <dsp:cNvPr id="0" name=""/>
        <dsp:cNvSpPr/>
      </dsp:nvSpPr>
      <dsp:spPr>
        <a:xfrm>
          <a:off x="2286004" y="87360"/>
          <a:ext cx="1905540" cy="1569987"/>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2000" r="-22000"/>
          </a:stretch>
        </a:blip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FAEFBB-7817-4DE3-BE78-4728AEF8D1EC}">
      <dsp:nvSpPr>
        <dsp:cNvPr id="0" name=""/>
        <dsp:cNvSpPr/>
      </dsp:nvSpPr>
      <dsp:spPr>
        <a:xfrm>
          <a:off x="3600450" y="101998"/>
          <a:ext cx="223104" cy="183752"/>
        </a:xfrm>
        <a:prstGeom prst="hexagon">
          <a:avLst>
            <a:gd name="adj" fmla="val 25000"/>
            <a:gd name="vf" fmla="val 115470"/>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5697538" y="0"/>
            <a:ext cx="4359275" cy="388938"/>
          </a:xfrm>
          <a:prstGeom prst="rect">
            <a:avLst/>
          </a:prstGeom>
        </p:spPr>
        <p:txBody>
          <a:bodyPr vert="horz" lIns="91440" tIns="45720" rIns="91440" bIns="45720" rtlCol="0"/>
          <a:lstStyle>
            <a:lvl1pPr algn="r">
              <a:defRPr sz="1200"/>
            </a:lvl1pPr>
          </a:lstStyle>
          <a:p>
            <a:fld id="{368402D8-1A84-49A8-BE68-3F1AB20B0124}" type="datetimeFigureOut">
              <a:rPr lang="en-IN" smtClean="0"/>
              <a:t>16/07/21</a:t>
            </a:fld>
            <a:endParaRPr lang="en-IN"/>
          </a:p>
        </p:txBody>
      </p:sp>
      <p:sp>
        <p:nvSpPr>
          <p:cNvPr id="4" name="Footer Placeholder 3"/>
          <p:cNvSpPr>
            <a:spLocks noGrp="1"/>
          </p:cNvSpPr>
          <p:nvPr>
            <p:ph type="ftr" sz="quarter" idx="2"/>
          </p:nvPr>
        </p:nvSpPr>
        <p:spPr>
          <a:xfrm>
            <a:off x="0" y="7383463"/>
            <a:ext cx="4359275" cy="38893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5697538" y="7383463"/>
            <a:ext cx="4359275" cy="388937"/>
          </a:xfrm>
          <a:prstGeom prst="rect">
            <a:avLst/>
          </a:prstGeom>
        </p:spPr>
        <p:txBody>
          <a:bodyPr vert="horz" lIns="91440" tIns="45720" rIns="91440" bIns="45720" rtlCol="0" anchor="b"/>
          <a:lstStyle>
            <a:lvl1pPr algn="r">
              <a:defRPr sz="1200"/>
            </a:lvl1pPr>
          </a:lstStyle>
          <a:p>
            <a:fld id="{38F43B9C-51A3-48CA-933C-C5C875941CF6}" type="slidenum">
              <a:rPr lang="en-IN" smtClean="0"/>
              <a:t>‹#›</a:t>
            </a:fld>
            <a:endParaRPr lang="en-IN"/>
          </a:p>
        </p:txBody>
      </p:sp>
    </p:spTree>
    <p:extLst>
      <p:ext uri="{BB962C8B-B14F-4D97-AF65-F5344CB8AC3E}">
        <p14:creationId xmlns:p14="http://schemas.microsoft.com/office/powerpoint/2010/main" val="59953550"/>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6DE2E5B6-E524-4EE7-B190-22211B35D6B4}" type="datetimeFigureOut">
              <a:rPr lang="en-IN" smtClean="0"/>
              <a:t>16/07/21</a:t>
            </a:fld>
            <a:endParaRPr lang="en-IN"/>
          </a:p>
        </p:txBody>
      </p:sp>
      <p:sp>
        <p:nvSpPr>
          <p:cNvPr id="4" name="Slide Image Placeholder 3"/>
          <p:cNvSpPr>
            <a:spLocks noGrp="1" noRot="1" noChangeAspect="1"/>
          </p:cNvSpPr>
          <p:nvPr>
            <p:ph type="sldImg" idx="2"/>
          </p:nvPr>
        </p:nvSpPr>
        <p:spPr>
          <a:xfrm>
            <a:off x="3281363" y="971550"/>
            <a:ext cx="3495675" cy="26225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D5F5D5C6-E6B9-49EC-A426-AAD873BFBD2F}" type="slidenum">
              <a:rPr lang="en-IN" smtClean="0"/>
              <a:t>‹#›</a:t>
            </a:fld>
            <a:endParaRPr lang="en-IN"/>
          </a:p>
        </p:txBody>
      </p:sp>
    </p:spTree>
    <p:extLst>
      <p:ext uri="{BB962C8B-B14F-4D97-AF65-F5344CB8AC3E}">
        <p14:creationId xmlns:p14="http://schemas.microsoft.com/office/powerpoint/2010/main" val="799579051"/>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5" name="Header Placeholder 4">
            <a:extLst>
              <a:ext uri="{FF2B5EF4-FFF2-40B4-BE49-F238E27FC236}">
                <a16:creationId xmlns:a16="http://schemas.microsoft.com/office/drawing/2014/main" id="{27C925FF-3F33-9642-AF0E-AC866C420BD8}"/>
              </a:ext>
            </a:extLst>
          </p:cNvPr>
          <p:cNvSpPr>
            <a:spLocks noGrp="1"/>
          </p:cNvSpPr>
          <p:nvPr>
            <p:ph type="hdr" sz="quarter"/>
          </p:nvPr>
        </p:nvSpPr>
        <p:spPr/>
        <p:txBody>
          <a:bodyPr/>
          <a:lstStyle/>
          <a:p>
            <a:endParaRPr lang="en-IN"/>
          </a:p>
        </p:txBody>
      </p:sp>
    </p:spTree>
    <p:extLst>
      <p:ext uri="{BB962C8B-B14F-4D97-AF65-F5344CB8AC3E}">
        <p14:creationId xmlns:p14="http://schemas.microsoft.com/office/powerpoint/2010/main" val="218360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5" name="Header Placeholder 4">
            <a:extLst>
              <a:ext uri="{FF2B5EF4-FFF2-40B4-BE49-F238E27FC236}">
                <a16:creationId xmlns:a16="http://schemas.microsoft.com/office/drawing/2014/main" id="{F716681C-1D2A-5E46-8526-945A6265626B}"/>
              </a:ext>
            </a:extLst>
          </p:cNvPr>
          <p:cNvSpPr>
            <a:spLocks noGrp="1"/>
          </p:cNvSpPr>
          <p:nvPr>
            <p:ph type="hdr" sz="quarter"/>
          </p:nvPr>
        </p:nvSpPr>
        <p:spPr/>
        <p:txBody>
          <a:bodyPr/>
          <a:lstStyle/>
          <a:p>
            <a:endParaRPr lang="en-IN"/>
          </a:p>
        </p:txBody>
      </p:sp>
    </p:spTree>
    <p:extLst>
      <p:ext uri="{BB962C8B-B14F-4D97-AF65-F5344CB8AC3E}">
        <p14:creationId xmlns:p14="http://schemas.microsoft.com/office/powerpoint/2010/main" val="3643478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5" name="Header Placeholder 4">
            <a:extLst>
              <a:ext uri="{FF2B5EF4-FFF2-40B4-BE49-F238E27FC236}">
                <a16:creationId xmlns:a16="http://schemas.microsoft.com/office/drawing/2014/main" id="{CBBB8C5F-9388-574D-959A-1125F9589D3C}"/>
              </a:ext>
            </a:extLst>
          </p:cNvPr>
          <p:cNvSpPr>
            <a:spLocks noGrp="1"/>
          </p:cNvSpPr>
          <p:nvPr>
            <p:ph type="hdr" sz="quarter"/>
          </p:nvPr>
        </p:nvSpPr>
        <p:spPr/>
        <p:txBody>
          <a:bodyPr/>
          <a:lstStyle/>
          <a:p>
            <a:endParaRPr lang="en-IN"/>
          </a:p>
        </p:txBody>
      </p:sp>
    </p:spTree>
    <p:extLst>
      <p:ext uri="{BB962C8B-B14F-4D97-AF65-F5344CB8AC3E}">
        <p14:creationId xmlns:p14="http://schemas.microsoft.com/office/powerpoint/2010/main" val="2160065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5" name="Header Placeholder 4">
            <a:extLst>
              <a:ext uri="{FF2B5EF4-FFF2-40B4-BE49-F238E27FC236}">
                <a16:creationId xmlns:a16="http://schemas.microsoft.com/office/drawing/2014/main" id="{AA10A14A-C8B2-3243-8787-F9600C7B94BB}"/>
              </a:ext>
            </a:extLst>
          </p:cNvPr>
          <p:cNvSpPr>
            <a:spLocks noGrp="1"/>
          </p:cNvSpPr>
          <p:nvPr>
            <p:ph type="hdr" sz="quarter"/>
          </p:nvPr>
        </p:nvSpPr>
        <p:spPr/>
        <p:txBody>
          <a:bodyPr/>
          <a:lstStyle/>
          <a:p>
            <a:endParaRPr lang="en-IN"/>
          </a:p>
        </p:txBody>
      </p:sp>
    </p:spTree>
    <p:extLst>
      <p:ext uri="{BB962C8B-B14F-4D97-AF65-F5344CB8AC3E}">
        <p14:creationId xmlns:p14="http://schemas.microsoft.com/office/powerpoint/2010/main" val="2943107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5" name="Header Placeholder 4">
            <a:extLst>
              <a:ext uri="{FF2B5EF4-FFF2-40B4-BE49-F238E27FC236}">
                <a16:creationId xmlns:a16="http://schemas.microsoft.com/office/drawing/2014/main" id="{FDF00174-5A46-154C-8401-AAB450F93A21}"/>
              </a:ext>
            </a:extLst>
          </p:cNvPr>
          <p:cNvSpPr>
            <a:spLocks noGrp="1"/>
          </p:cNvSpPr>
          <p:nvPr>
            <p:ph type="hdr" sz="quarter"/>
          </p:nvPr>
        </p:nvSpPr>
        <p:spPr/>
        <p:txBody>
          <a:bodyPr/>
          <a:lstStyle/>
          <a:p>
            <a:endParaRPr lang="en-IN"/>
          </a:p>
        </p:txBody>
      </p:sp>
    </p:spTree>
    <p:extLst>
      <p:ext uri="{BB962C8B-B14F-4D97-AF65-F5344CB8AC3E}">
        <p14:creationId xmlns:p14="http://schemas.microsoft.com/office/powerpoint/2010/main" val="2809411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9595" y="-9597"/>
            <a:ext cx="10394158" cy="7791593"/>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81342" y="2725139"/>
            <a:ext cx="6603615" cy="1865809"/>
          </a:xfrm>
        </p:spPr>
        <p:txBody>
          <a:bodyPr anchor="b">
            <a:noAutofit/>
          </a:bodyPr>
          <a:lstStyle>
            <a:lvl1pPr algn="r">
              <a:defRPr sz="612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281342" y="4590946"/>
            <a:ext cx="6603615" cy="1243152"/>
          </a:xfrm>
        </p:spPr>
        <p:txBody>
          <a:bodyPr anchor="t"/>
          <a:lstStyle>
            <a:lvl1pPr marL="0" indent="0" algn="r">
              <a:buNone/>
              <a:defRPr>
                <a:solidFill>
                  <a:schemeClr val="tx1">
                    <a:lumMod val="50000"/>
                    <a:lumOff val="50000"/>
                  </a:schemeClr>
                </a:solidFill>
              </a:defRPr>
            </a:lvl1pPr>
            <a:lvl2pPr marL="518145" indent="0" algn="ctr">
              <a:buNone/>
              <a:defRPr>
                <a:solidFill>
                  <a:schemeClr val="tx1">
                    <a:tint val="75000"/>
                  </a:schemeClr>
                </a:solidFill>
              </a:defRPr>
            </a:lvl2pPr>
            <a:lvl3pPr marL="1036290" indent="0" algn="ctr">
              <a:buNone/>
              <a:defRPr>
                <a:solidFill>
                  <a:schemeClr val="tx1">
                    <a:tint val="75000"/>
                  </a:schemeClr>
                </a:solidFill>
              </a:defRPr>
            </a:lvl3pPr>
            <a:lvl4pPr marL="1554434" indent="0" algn="ctr">
              <a:buNone/>
              <a:defRPr>
                <a:solidFill>
                  <a:schemeClr val="tx1">
                    <a:tint val="75000"/>
                  </a:schemeClr>
                </a:solidFill>
              </a:defRPr>
            </a:lvl4pPr>
            <a:lvl5pPr marL="2072579" indent="0" algn="ctr">
              <a:buNone/>
              <a:defRPr>
                <a:solidFill>
                  <a:schemeClr val="tx1">
                    <a:tint val="75000"/>
                  </a:schemeClr>
                </a:solidFill>
              </a:defRPr>
            </a:lvl5pPr>
            <a:lvl6pPr marL="2590724" indent="0" algn="ctr">
              <a:buNone/>
              <a:defRPr>
                <a:solidFill>
                  <a:schemeClr val="tx1">
                    <a:tint val="75000"/>
                  </a:schemeClr>
                </a:solidFill>
              </a:defRPr>
            </a:lvl6pPr>
            <a:lvl7pPr marL="3108869" indent="0" algn="ctr">
              <a:buNone/>
              <a:defRPr>
                <a:solidFill>
                  <a:schemeClr val="tx1">
                    <a:tint val="75000"/>
                  </a:schemeClr>
                </a:solidFill>
              </a:defRPr>
            </a:lvl7pPr>
            <a:lvl8pPr marL="3627013" indent="0" algn="ctr">
              <a:buNone/>
              <a:defRPr>
                <a:solidFill>
                  <a:schemeClr val="tx1">
                    <a:tint val="75000"/>
                  </a:schemeClr>
                </a:solidFill>
              </a:defRPr>
            </a:lvl8pPr>
            <a:lvl9pPr marL="414515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836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90880" y="690880"/>
            <a:ext cx="7194076" cy="3857413"/>
          </a:xfrm>
        </p:spPr>
        <p:txBody>
          <a:bodyPr anchor="ctr">
            <a:normAutofit/>
          </a:bodyPr>
          <a:lstStyle>
            <a:lvl1pPr algn="l">
              <a:defRPr sz="4987" b="0" cap="none"/>
            </a:lvl1pPr>
          </a:lstStyle>
          <a:p>
            <a:r>
              <a:rPr lang="en-US"/>
              <a:t>Click to edit Master title style</a:t>
            </a:r>
            <a:endParaRPr lang="en-US" dirty="0"/>
          </a:p>
        </p:txBody>
      </p:sp>
      <p:sp>
        <p:nvSpPr>
          <p:cNvPr id="3" name="Text Placeholder 2"/>
          <p:cNvSpPr>
            <a:spLocks noGrp="1"/>
          </p:cNvSpPr>
          <p:nvPr>
            <p:ph type="body" idx="1"/>
          </p:nvPr>
        </p:nvSpPr>
        <p:spPr>
          <a:xfrm>
            <a:off x="690880" y="5066453"/>
            <a:ext cx="7194076" cy="1780424"/>
          </a:xfrm>
        </p:spPr>
        <p:txBody>
          <a:bodyPr anchor="ctr">
            <a:normAutofit/>
          </a:bodyPr>
          <a:lstStyle>
            <a:lvl1pPr marL="0" indent="0" algn="l">
              <a:buNone/>
              <a:defRPr sz="2040">
                <a:solidFill>
                  <a:schemeClr val="tx1">
                    <a:lumMod val="75000"/>
                    <a:lumOff val="25000"/>
                  </a:schemeClr>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2714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8203" y="690880"/>
            <a:ext cx="6881806" cy="3425613"/>
          </a:xfrm>
        </p:spPr>
        <p:txBody>
          <a:bodyPr anchor="ctr">
            <a:normAutofit/>
          </a:bodyPr>
          <a:lstStyle>
            <a:lvl1pPr algn="l">
              <a:defRPr sz="498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247884" y="4116493"/>
            <a:ext cx="6142445" cy="431800"/>
          </a:xfrm>
        </p:spPr>
        <p:txBody>
          <a:bodyPr anchor="ctr">
            <a:noAutofit/>
          </a:bodyPr>
          <a:lstStyle>
            <a:lvl1pPr marL="0" indent="0">
              <a:buFontTx/>
              <a:buNone/>
              <a:defRPr sz="1813">
                <a:solidFill>
                  <a:schemeClr val="tx1">
                    <a:lumMod val="50000"/>
                    <a:lumOff val="50000"/>
                  </a:schemeClr>
                </a:solidFill>
              </a:defRPr>
            </a:lvl1pPr>
            <a:lvl2pPr marL="518145" indent="0">
              <a:buFontTx/>
              <a:buNone/>
              <a:defRPr/>
            </a:lvl2pPr>
            <a:lvl3pPr marL="1036290" indent="0">
              <a:buFontTx/>
              <a:buNone/>
              <a:defRPr/>
            </a:lvl3pPr>
            <a:lvl4pPr marL="1554434" indent="0">
              <a:buFontTx/>
              <a:buNone/>
              <a:defRPr/>
            </a:lvl4pPr>
            <a:lvl5pPr marL="2072579" indent="0">
              <a:buFontTx/>
              <a:buNone/>
              <a:defRPr/>
            </a:lvl5pPr>
          </a:lstStyle>
          <a:p>
            <a:pPr lvl="0"/>
            <a:r>
              <a:rPr lang="en-US"/>
              <a:t>Edit Master text styles</a:t>
            </a:r>
          </a:p>
        </p:txBody>
      </p:sp>
      <p:sp>
        <p:nvSpPr>
          <p:cNvPr id="3" name="Text Placeholder 2"/>
          <p:cNvSpPr>
            <a:spLocks noGrp="1"/>
          </p:cNvSpPr>
          <p:nvPr>
            <p:ph type="body" idx="1"/>
          </p:nvPr>
        </p:nvSpPr>
        <p:spPr>
          <a:xfrm>
            <a:off x="690878" y="5066453"/>
            <a:ext cx="7194077" cy="1780424"/>
          </a:xfrm>
        </p:spPr>
        <p:txBody>
          <a:bodyPr anchor="ctr">
            <a:normAutofit/>
          </a:bodyPr>
          <a:lstStyle>
            <a:lvl1pPr marL="0" indent="0" algn="l">
              <a:buNone/>
              <a:defRPr sz="2040">
                <a:solidFill>
                  <a:schemeClr val="tx1">
                    <a:lumMod val="75000"/>
                    <a:lumOff val="25000"/>
                  </a:schemeClr>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7073" y="895762"/>
            <a:ext cx="518295" cy="662746"/>
          </a:xfrm>
          <a:prstGeom prst="rect">
            <a:avLst/>
          </a:prstGeom>
        </p:spPr>
        <p:txBody>
          <a:bodyPr vert="horz" lIns="103632" tIns="51816" rIns="103632" bIns="51816" rtlCol="0" anchor="ctr">
            <a:noAutofit/>
          </a:bodyPr>
          <a:lstStyle/>
          <a:p>
            <a:pPr lvl="0"/>
            <a:r>
              <a:rPr lang="en-US" sz="9066"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647393" y="3271430"/>
            <a:ext cx="518295" cy="662746"/>
          </a:xfrm>
          <a:prstGeom prst="rect">
            <a:avLst/>
          </a:prstGeom>
        </p:spPr>
        <p:txBody>
          <a:bodyPr vert="horz" lIns="103632" tIns="51816" rIns="103632" bIns="51816" rtlCol="0" anchor="ctr">
            <a:noAutofit/>
          </a:bodyPr>
          <a:lstStyle/>
          <a:p>
            <a:pPr lvl="0"/>
            <a:r>
              <a:rPr lang="en-US" sz="9066"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4352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90878" y="2189587"/>
            <a:ext cx="7194077" cy="2941521"/>
          </a:xfrm>
        </p:spPr>
        <p:txBody>
          <a:bodyPr anchor="b">
            <a:normAutofit/>
          </a:bodyPr>
          <a:lstStyle>
            <a:lvl1pPr algn="l">
              <a:defRPr sz="4987" b="0" cap="none"/>
            </a:lvl1pPr>
          </a:lstStyle>
          <a:p>
            <a:r>
              <a:rPr lang="en-US"/>
              <a:t>Click to edit Master title style</a:t>
            </a:r>
            <a:endParaRPr lang="en-US" dirty="0"/>
          </a:p>
        </p:txBody>
      </p:sp>
      <p:sp>
        <p:nvSpPr>
          <p:cNvPr id="3" name="Text Placeholder 2"/>
          <p:cNvSpPr>
            <a:spLocks noGrp="1"/>
          </p:cNvSpPr>
          <p:nvPr>
            <p:ph type="body" idx="1"/>
          </p:nvPr>
        </p:nvSpPr>
        <p:spPr>
          <a:xfrm>
            <a:off x="690878" y="5131108"/>
            <a:ext cx="7194077" cy="1715769"/>
          </a:xfrm>
        </p:spPr>
        <p:txBody>
          <a:bodyPr anchor="t">
            <a:normAutofit/>
          </a:bodyPr>
          <a:lstStyle>
            <a:lvl1pPr marL="0" indent="0" algn="l">
              <a:buNone/>
              <a:defRPr sz="2040">
                <a:solidFill>
                  <a:schemeClr val="tx1">
                    <a:lumMod val="75000"/>
                    <a:lumOff val="25000"/>
                  </a:schemeClr>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3790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78203" y="690880"/>
            <a:ext cx="6881806" cy="3425613"/>
          </a:xfrm>
        </p:spPr>
        <p:txBody>
          <a:bodyPr anchor="ctr">
            <a:normAutofit/>
          </a:bodyPr>
          <a:lstStyle>
            <a:lvl1pPr algn="l">
              <a:defRPr sz="498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90877" y="4548294"/>
            <a:ext cx="7194078" cy="582814"/>
          </a:xfrm>
        </p:spPr>
        <p:txBody>
          <a:bodyPr anchor="b">
            <a:noAutofit/>
          </a:bodyPr>
          <a:lstStyle>
            <a:lvl1pPr marL="0" indent="0">
              <a:buFontTx/>
              <a:buNone/>
              <a:defRPr sz="2720">
                <a:solidFill>
                  <a:schemeClr val="tx1">
                    <a:lumMod val="75000"/>
                    <a:lumOff val="25000"/>
                  </a:schemeClr>
                </a:solidFill>
              </a:defRPr>
            </a:lvl1pPr>
            <a:lvl2pPr marL="518145" indent="0">
              <a:buFontTx/>
              <a:buNone/>
              <a:defRPr/>
            </a:lvl2pPr>
            <a:lvl3pPr marL="1036290" indent="0">
              <a:buFontTx/>
              <a:buNone/>
              <a:defRPr/>
            </a:lvl3pPr>
            <a:lvl4pPr marL="1554434" indent="0">
              <a:buFontTx/>
              <a:buNone/>
              <a:defRPr/>
            </a:lvl4pPr>
            <a:lvl5pPr marL="2072579" indent="0">
              <a:buFontTx/>
              <a:buNone/>
              <a:defRPr/>
            </a:lvl5pPr>
          </a:lstStyle>
          <a:p>
            <a:pPr lvl="0"/>
            <a:r>
              <a:rPr lang="en-US"/>
              <a:t>Edit Master text styles</a:t>
            </a:r>
          </a:p>
        </p:txBody>
      </p:sp>
      <p:sp>
        <p:nvSpPr>
          <p:cNvPr id="3" name="Text Placeholder 2"/>
          <p:cNvSpPr>
            <a:spLocks noGrp="1"/>
          </p:cNvSpPr>
          <p:nvPr>
            <p:ph type="body" idx="1"/>
          </p:nvPr>
        </p:nvSpPr>
        <p:spPr>
          <a:xfrm>
            <a:off x="690878" y="5131108"/>
            <a:ext cx="7194077" cy="1715769"/>
          </a:xfrm>
        </p:spPr>
        <p:txBody>
          <a:bodyPr anchor="t">
            <a:normAutofit/>
          </a:bodyPr>
          <a:lstStyle>
            <a:lvl1pPr marL="0" indent="0" algn="l">
              <a:buNone/>
              <a:defRPr sz="2040">
                <a:solidFill>
                  <a:schemeClr val="tx1">
                    <a:lumMod val="50000"/>
                    <a:lumOff val="50000"/>
                  </a:schemeClr>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7073" y="895762"/>
            <a:ext cx="518295" cy="662746"/>
          </a:xfrm>
          <a:prstGeom prst="rect">
            <a:avLst/>
          </a:prstGeom>
        </p:spPr>
        <p:txBody>
          <a:bodyPr vert="horz" lIns="103632" tIns="51816" rIns="103632" bIns="51816" rtlCol="0" anchor="ctr">
            <a:noAutofit/>
          </a:bodyPr>
          <a:lstStyle/>
          <a:p>
            <a:pPr lvl="0"/>
            <a:r>
              <a:rPr lang="en-US" sz="9066"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647393" y="3271430"/>
            <a:ext cx="518295" cy="662746"/>
          </a:xfrm>
          <a:prstGeom prst="rect">
            <a:avLst/>
          </a:prstGeom>
        </p:spPr>
        <p:txBody>
          <a:bodyPr vert="horz" lIns="103632" tIns="51816" rIns="103632" bIns="51816" rtlCol="0" anchor="ctr">
            <a:noAutofit/>
          </a:bodyPr>
          <a:lstStyle/>
          <a:p>
            <a:pPr lvl="0"/>
            <a:r>
              <a:rPr lang="en-US" sz="9066"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34092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97961" y="690880"/>
            <a:ext cx="7186994" cy="3425613"/>
          </a:xfrm>
        </p:spPr>
        <p:txBody>
          <a:bodyPr anchor="ctr">
            <a:normAutofit/>
          </a:bodyPr>
          <a:lstStyle>
            <a:lvl1pPr algn="l">
              <a:defRPr sz="498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90877" y="4548294"/>
            <a:ext cx="7194078" cy="582814"/>
          </a:xfrm>
        </p:spPr>
        <p:txBody>
          <a:bodyPr anchor="b">
            <a:noAutofit/>
          </a:bodyPr>
          <a:lstStyle>
            <a:lvl1pPr marL="0" indent="0">
              <a:buFontTx/>
              <a:buNone/>
              <a:defRPr sz="2720">
                <a:solidFill>
                  <a:schemeClr val="accent1"/>
                </a:solidFill>
              </a:defRPr>
            </a:lvl1pPr>
            <a:lvl2pPr marL="518145" indent="0">
              <a:buFontTx/>
              <a:buNone/>
              <a:defRPr/>
            </a:lvl2pPr>
            <a:lvl3pPr marL="1036290" indent="0">
              <a:buFontTx/>
              <a:buNone/>
              <a:defRPr/>
            </a:lvl3pPr>
            <a:lvl4pPr marL="1554434" indent="0">
              <a:buFontTx/>
              <a:buNone/>
              <a:defRPr/>
            </a:lvl4pPr>
            <a:lvl5pPr marL="2072579" indent="0">
              <a:buFontTx/>
              <a:buNone/>
              <a:defRPr/>
            </a:lvl5pPr>
          </a:lstStyle>
          <a:p>
            <a:pPr lvl="0"/>
            <a:r>
              <a:rPr lang="en-US"/>
              <a:t>Edit Master text styles</a:t>
            </a:r>
          </a:p>
        </p:txBody>
      </p:sp>
      <p:sp>
        <p:nvSpPr>
          <p:cNvPr id="3" name="Text Placeholder 2"/>
          <p:cNvSpPr>
            <a:spLocks noGrp="1"/>
          </p:cNvSpPr>
          <p:nvPr>
            <p:ph type="body" idx="1"/>
          </p:nvPr>
        </p:nvSpPr>
        <p:spPr>
          <a:xfrm>
            <a:off x="690878" y="5131108"/>
            <a:ext cx="7194077" cy="1715769"/>
          </a:xfrm>
        </p:spPr>
        <p:txBody>
          <a:bodyPr anchor="t">
            <a:normAutofit/>
          </a:bodyPr>
          <a:lstStyle>
            <a:lvl1pPr marL="0" indent="0" algn="l">
              <a:buNone/>
              <a:defRPr sz="2040">
                <a:solidFill>
                  <a:schemeClr val="tx1">
                    <a:lumMod val="50000"/>
                    <a:lumOff val="50000"/>
                  </a:schemeClr>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4384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7/16/21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4263072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4287" y="690881"/>
            <a:ext cx="1109320" cy="5951644"/>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90879" y="690881"/>
            <a:ext cx="5887696" cy="5951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30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8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7/16/21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83169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878" y="3060984"/>
            <a:ext cx="7194077" cy="2070125"/>
          </a:xfrm>
        </p:spPr>
        <p:txBody>
          <a:bodyPr anchor="b"/>
          <a:lstStyle>
            <a:lvl1pPr algn="l">
              <a:defRPr sz="4533" b="0" cap="none"/>
            </a:lvl1pPr>
          </a:lstStyle>
          <a:p>
            <a:r>
              <a:rPr lang="en-US"/>
              <a:t>Click to edit Master title style</a:t>
            </a:r>
            <a:endParaRPr lang="en-US" dirty="0"/>
          </a:p>
        </p:txBody>
      </p:sp>
      <p:sp>
        <p:nvSpPr>
          <p:cNvPr id="3" name="Text Placeholder 2"/>
          <p:cNvSpPr>
            <a:spLocks noGrp="1"/>
          </p:cNvSpPr>
          <p:nvPr>
            <p:ph type="body" idx="1"/>
          </p:nvPr>
        </p:nvSpPr>
        <p:spPr>
          <a:xfrm>
            <a:off x="690878" y="5131108"/>
            <a:ext cx="7194077" cy="975120"/>
          </a:xfrm>
        </p:spPr>
        <p:txBody>
          <a:bodyPr anchor="t"/>
          <a:lstStyle>
            <a:lvl1pPr marL="0" indent="0" algn="l">
              <a:buNone/>
              <a:defRPr sz="2267">
                <a:solidFill>
                  <a:schemeClr val="tx1">
                    <a:lumMod val="50000"/>
                    <a:lumOff val="50000"/>
                  </a:schemeClr>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116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0880" y="690880"/>
            <a:ext cx="7194076" cy="149690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90881" y="2448668"/>
            <a:ext cx="3499857" cy="4398208"/>
          </a:xfrm>
        </p:spPr>
        <p:txBody>
          <a:bodyPr>
            <a:normAutofit/>
          </a:bodyPr>
          <a:lstStyle>
            <a:lvl1pPr>
              <a:defRPr sz="2040"/>
            </a:lvl1pPr>
            <a:lvl2pPr>
              <a:defRPr sz="1813"/>
            </a:lvl2pPr>
            <a:lvl3pPr>
              <a:defRPr sz="1587"/>
            </a:lvl3pPr>
            <a:lvl4pPr>
              <a:defRPr sz="1360"/>
            </a:lvl4pPr>
            <a:lvl5pPr>
              <a:defRPr sz="1360"/>
            </a:lvl5pPr>
            <a:lvl6pPr>
              <a:defRPr sz="1360"/>
            </a:lvl6pPr>
            <a:lvl7pPr>
              <a:defRPr sz="1360"/>
            </a:lvl7pPr>
            <a:lvl8pPr>
              <a:defRPr sz="1360"/>
            </a:lvl8pPr>
            <a:lvl9pPr>
              <a:defRPr sz="13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85098" y="2448669"/>
            <a:ext cx="3499858" cy="4398209"/>
          </a:xfrm>
        </p:spPr>
        <p:txBody>
          <a:bodyPr>
            <a:normAutofit/>
          </a:bodyPr>
          <a:lstStyle>
            <a:lvl1pPr>
              <a:defRPr sz="2040"/>
            </a:lvl1pPr>
            <a:lvl2pPr>
              <a:defRPr sz="1813"/>
            </a:lvl2pPr>
            <a:lvl3pPr>
              <a:defRPr sz="1587"/>
            </a:lvl3pPr>
            <a:lvl4pPr>
              <a:defRPr sz="1360"/>
            </a:lvl4pPr>
            <a:lvl5pPr>
              <a:defRPr sz="1360"/>
            </a:lvl5pPr>
            <a:lvl6pPr>
              <a:defRPr sz="1360"/>
            </a:lvl6pPr>
            <a:lvl7pPr>
              <a:defRPr sz="1360"/>
            </a:lvl7pPr>
            <a:lvl8pPr>
              <a:defRPr sz="1360"/>
            </a:lvl8pPr>
            <a:lvl9pPr>
              <a:defRPr sz="13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8508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0879" y="690880"/>
            <a:ext cx="7194075" cy="1496907"/>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90879" y="2449114"/>
            <a:ext cx="3502762" cy="653097"/>
          </a:xfrm>
        </p:spPr>
        <p:txBody>
          <a:bodyPr anchor="b">
            <a:noAutofit/>
          </a:bodyPr>
          <a:lstStyle>
            <a:lvl1pPr marL="0" indent="0">
              <a:buNone/>
              <a:defRPr sz="2720" b="0"/>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Edit Master text styles</a:t>
            </a:r>
          </a:p>
        </p:txBody>
      </p:sp>
      <p:sp>
        <p:nvSpPr>
          <p:cNvPr id="4" name="Content Placeholder 3"/>
          <p:cNvSpPr>
            <a:spLocks noGrp="1"/>
          </p:cNvSpPr>
          <p:nvPr>
            <p:ph sz="half" idx="2"/>
          </p:nvPr>
        </p:nvSpPr>
        <p:spPr>
          <a:xfrm>
            <a:off x="690879" y="3102213"/>
            <a:ext cx="3502762" cy="37446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382192" y="2449114"/>
            <a:ext cx="3502762" cy="653097"/>
          </a:xfrm>
        </p:spPr>
        <p:txBody>
          <a:bodyPr anchor="b">
            <a:noAutofit/>
          </a:bodyPr>
          <a:lstStyle>
            <a:lvl1pPr marL="0" indent="0">
              <a:buNone/>
              <a:defRPr sz="2720" b="0"/>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Edit Master text styles</a:t>
            </a:r>
          </a:p>
        </p:txBody>
      </p:sp>
      <p:sp>
        <p:nvSpPr>
          <p:cNvPr id="6" name="Content Placeholder 5"/>
          <p:cNvSpPr>
            <a:spLocks noGrp="1"/>
          </p:cNvSpPr>
          <p:nvPr>
            <p:ph sz="quarter" idx="4"/>
          </p:nvPr>
        </p:nvSpPr>
        <p:spPr>
          <a:xfrm>
            <a:off x="4382192" y="3102213"/>
            <a:ext cx="3502762" cy="37446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841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0879" y="690880"/>
            <a:ext cx="7194076" cy="149690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756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2352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0879" y="1698418"/>
            <a:ext cx="3162206" cy="1448928"/>
          </a:xfrm>
        </p:spPr>
        <p:txBody>
          <a:bodyPr anchor="b">
            <a:normAutofit/>
          </a:bodyPr>
          <a:lstStyle>
            <a:lvl1pPr>
              <a:defRPr sz="2267"/>
            </a:lvl1pPr>
          </a:lstStyle>
          <a:p>
            <a:r>
              <a:rPr lang="en-US"/>
              <a:t>Click to edit Master title style</a:t>
            </a:r>
            <a:endParaRPr lang="en-US" dirty="0"/>
          </a:p>
        </p:txBody>
      </p:sp>
      <p:sp>
        <p:nvSpPr>
          <p:cNvPr id="3" name="Content Placeholder 2"/>
          <p:cNvSpPr>
            <a:spLocks noGrp="1"/>
          </p:cNvSpPr>
          <p:nvPr>
            <p:ph idx="1"/>
          </p:nvPr>
        </p:nvSpPr>
        <p:spPr>
          <a:xfrm>
            <a:off x="4047445" y="583582"/>
            <a:ext cx="3837509" cy="626329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0879" y="3147346"/>
            <a:ext cx="3162206" cy="2929042"/>
          </a:xfrm>
        </p:spPr>
        <p:txBody>
          <a:bodyPr>
            <a:normAutofit/>
          </a:bodyPr>
          <a:lstStyle>
            <a:lvl1pPr marL="0" indent="0">
              <a:buNone/>
              <a:defRPr sz="1587"/>
            </a:lvl1pPr>
            <a:lvl2pPr marL="388609" indent="0">
              <a:buNone/>
              <a:defRPr sz="1190"/>
            </a:lvl2pPr>
            <a:lvl3pPr marL="777217" indent="0">
              <a:buNone/>
              <a:defRPr sz="1020"/>
            </a:lvl3pPr>
            <a:lvl4pPr marL="1165826" indent="0">
              <a:buNone/>
              <a:defRPr sz="850"/>
            </a:lvl4pPr>
            <a:lvl5pPr marL="1554434" indent="0">
              <a:buNone/>
              <a:defRPr sz="850"/>
            </a:lvl5pPr>
            <a:lvl6pPr marL="1943043" indent="0">
              <a:buNone/>
              <a:defRPr sz="850"/>
            </a:lvl6pPr>
            <a:lvl7pPr marL="2331651" indent="0">
              <a:buNone/>
              <a:defRPr sz="850"/>
            </a:lvl7pPr>
            <a:lvl8pPr marL="2720260" indent="0">
              <a:buNone/>
              <a:defRPr sz="850"/>
            </a:lvl8pPr>
            <a:lvl9pPr marL="3108869"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7/16/21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559327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0879" y="5440680"/>
            <a:ext cx="7194076" cy="642303"/>
          </a:xfrm>
        </p:spPr>
        <p:txBody>
          <a:bodyPr anchor="b">
            <a:normAutofit/>
          </a:bodyPr>
          <a:lstStyle>
            <a:lvl1pPr algn="l">
              <a:defRPr sz="272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0879" y="690880"/>
            <a:ext cx="7194076" cy="4358480"/>
          </a:xfrm>
        </p:spPr>
        <p:txBody>
          <a:bodyPr anchor="t">
            <a:normAutofit/>
          </a:bodyPr>
          <a:lstStyle>
            <a:lvl1pPr marL="0" indent="0" algn="ctr">
              <a:buNone/>
              <a:defRPr sz="1813"/>
            </a:lvl1pPr>
            <a:lvl2pPr marL="518145" indent="0">
              <a:buNone/>
              <a:defRPr sz="1813"/>
            </a:lvl2pPr>
            <a:lvl3pPr marL="1036290" indent="0">
              <a:buNone/>
              <a:defRPr sz="1813"/>
            </a:lvl3pPr>
            <a:lvl4pPr marL="1554434" indent="0">
              <a:buNone/>
              <a:defRPr sz="1813"/>
            </a:lvl4pPr>
            <a:lvl5pPr marL="2072579" indent="0">
              <a:buNone/>
              <a:defRPr sz="1813"/>
            </a:lvl5pPr>
            <a:lvl6pPr marL="2590724" indent="0">
              <a:buNone/>
              <a:defRPr sz="1813"/>
            </a:lvl6pPr>
            <a:lvl7pPr marL="3108869" indent="0">
              <a:buNone/>
              <a:defRPr sz="1813"/>
            </a:lvl7pPr>
            <a:lvl8pPr marL="3627013" indent="0">
              <a:buNone/>
              <a:defRPr sz="1813"/>
            </a:lvl8pPr>
            <a:lvl9pPr marL="4145158" indent="0">
              <a:buNone/>
              <a:defRPr sz="1813"/>
            </a:lvl9pPr>
          </a:lstStyle>
          <a:p>
            <a:r>
              <a:rPr lang="en-US"/>
              <a:t>Click icon to add picture</a:t>
            </a:r>
            <a:endParaRPr lang="en-US" dirty="0"/>
          </a:p>
        </p:txBody>
      </p:sp>
      <p:sp>
        <p:nvSpPr>
          <p:cNvPr id="4" name="Text Placeholder 3"/>
          <p:cNvSpPr>
            <a:spLocks noGrp="1"/>
          </p:cNvSpPr>
          <p:nvPr>
            <p:ph type="body" sz="half" idx="2"/>
          </p:nvPr>
        </p:nvSpPr>
        <p:spPr>
          <a:xfrm>
            <a:off x="690879" y="6082983"/>
            <a:ext cx="7194076" cy="763894"/>
          </a:xfrm>
        </p:spPr>
        <p:txBody>
          <a:bodyPr>
            <a:normAutofit/>
          </a:bodyPr>
          <a:lstStyle>
            <a:lvl1pPr marL="0" indent="0">
              <a:buNone/>
              <a:defRPr sz="1360"/>
            </a:lvl1pPr>
            <a:lvl2pPr marL="518145" indent="0">
              <a:buNone/>
              <a:defRPr sz="1360"/>
            </a:lvl2pPr>
            <a:lvl3pPr marL="1036290" indent="0">
              <a:buNone/>
              <a:defRPr sz="1133"/>
            </a:lvl3pPr>
            <a:lvl4pPr marL="1554434" indent="0">
              <a:buNone/>
              <a:defRPr sz="1020"/>
            </a:lvl4pPr>
            <a:lvl5pPr marL="2072579" indent="0">
              <a:buNone/>
              <a:defRPr sz="1020"/>
            </a:lvl5pPr>
            <a:lvl6pPr marL="2590724" indent="0">
              <a:buNone/>
              <a:defRPr sz="1020"/>
            </a:lvl6pPr>
            <a:lvl7pPr marL="3108869" indent="0">
              <a:buNone/>
              <a:defRPr sz="1020"/>
            </a:lvl7pPr>
            <a:lvl8pPr marL="3627013" indent="0">
              <a:buNone/>
              <a:defRPr sz="1020"/>
            </a:lvl8pPr>
            <a:lvl9pPr marL="4145158" indent="0">
              <a:buNone/>
              <a:defRPr sz="102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822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595" y="-9597"/>
            <a:ext cx="10394159" cy="7791593"/>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90879" y="690880"/>
            <a:ext cx="7194075" cy="149690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90879" y="2448669"/>
            <a:ext cx="7194076" cy="439820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25959" y="6846879"/>
            <a:ext cx="775350" cy="413808"/>
          </a:xfrm>
          <a:prstGeom prst="rect">
            <a:avLst/>
          </a:prstGeom>
        </p:spPr>
        <p:txBody>
          <a:bodyPr vert="horz" lIns="91440" tIns="45720" rIns="91440" bIns="45720" rtlCol="0" anchor="ctr"/>
          <a:lstStyle>
            <a:lvl1pPr algn="r">
              <a:defRPr sz="1020">
                <a:solidFill>
                  <a:schemeClr val="tx1">
                    <a:tint val="75000"/>
                  </a:schemeClr>
                </a:solidFill>
              </a:defRPr>
            </a:lvl1pPr>
          </a:lstStyle>
          <a:p>
            <a:fld id="{B61BEF0D-F0BB-DE4B-95CE-6DB70DBA9567}" type="datetimeFigureOut">
              <a:rPr lang="en-US" smtClean="0"/>
              <a:pPr/>
              <a:t>7/16/21</a:t>
            </a:fld>
            <a:endParaRPr lang="en-US" dirty="0"/>
          </a:p>
        </p:txBody>
      </p:sp>
      <p:sp>
        <p:nvSpPr>
          <p:cNvPr id="5" name="Footer Placeholder 4"/>
          <p:cNvSpPr>
            <a:spLocks noGrp="1"/>
          </p:cNvSpPr>
          <p:nvPr>
            <p:ph type="ftr" sz="quarter" idx="3"/>
          </p:nvPr>
        </p:nvSpPr>
        <p:spPr>
          <a:xfrm>
            <a:off x="690880" y="6846879"/>
            <a:ext cx="5239369" cy="413808"/>
          </a:xfrm>
          <a:prstGeom prst="rect">
            <a:avLst/>
          </a:prstGeom>
        </p:spPr>
        <p:txBody>
          <a:bodyPr vert="horz" lIns="91440" tIns="45720" rIns="91440" bIns="45720" rtlCol="0" anchor="ctr"/>
          <a:lstStyle>
            <a:lvl1pPr algn="l">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303966" y="6846879"/>
            <a:ext cx="580990" cy="413808"/>
          </a:xfrm>
          <a:prstGeom prst="rect">
            <a:avLst/>
          </a:prstGeom>
        </p:spPr>
        <p:txBody>
          <a:bodyPr vert="horz" lIns="91440" tIns="45720" rIns="91440" bIns="45720" rtlCol="0" anchor="ctr"/>
          <a:lstStyle>
            <a:lvl1pPr algn="r">
              <a:defRPr sz="102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977009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Lst>
  <p:txStyles>
    <p:titleStyle>
      <a:lvl1pPr algn="l" defTabSz="518145" rtl="0" eaLnBrk="1" latinLnBrk="0" hangingPunct="1">
        <a:spcBef>
          <a:spcPct val="0"/>
        </a:spcBef>
        <a:buNone/>
        <a:defRPr sz="408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8609" indent="-388609" algn="l" defTabSz="518145" rtl="0" eaLnBrk="1" latinLnBrk="0" hangingPunct="1">
        <a:spcBef>
          <a:spcPts val="1133"/>
        </a:spcBef>
        <a:spcAft>
          <a:spcPts val="0"/>
        </a:spcAft>
        <a:buClr>
          <a:schemeClr val="accent1"/>
        </a:buClr>
        <a:buSzPct val="80000"/>
        <a:buFont typeface="Wingdings 3" charset="2"/>
        <a:buChar char=""/>
        <a:defRPr sz="2040" kern="1200">
          <a:solidFill>
            <a:schemeClr val="tx1">
              <a:lumMod val="75000"/>
              <a:lumOff val="25000"/>
            </a:schemeClr>
          </a:solidFill>
          <a:latin typeface="+mn-lt"/>
          <a:ea typeface="+mn-ea"/>
          <a:cs typeface="+mn-cs"/>
        </a:defRPr>
      </a:lvl1pPr>
      <a:lvl2pPr marL="841985" indent="-323840" algn="l" defTabSz="518145" rtl="0" eaLnBrk="1" latinLnBrk="0" hangingPunct="1">
        <a:spcBef>
          <a:spcPts val="1133"/>
        </a:spcBef>
        <a:spcAft>
          <a:spcPts val="0"/>
        </a:spcAft>
        <a:buClr>
          <a:schemeClr val="accent1"/>
        </a:buClr>
        <a:buSzPct val="80000"/>
        <a:buFont typeface="Wingdings 3" charset="2"/>
        <a:buChar char=""/>
        <a:defRPr sz="1813" kern="1200">
          <a:solidFill>
            <a:schemeClr val="tx1">
              <a:lumMod val="75000"/>
              <a:lumOff val="25000"/>
            </a:schemeClr>
          </a:solidFill>
          <a:latin typeface="+mn-lt"/>
          <a:ea typeface="+mn-ea"/>
          <a:cs typeface="+mn-cs"/>
        </a:defRPr>
      </a:lvl2pPr>
      <a:lvl3pPr marL="1295362" indent="-259072" algn="l" defTabSz="518145" rtl="0" eaLnBrk="1" latinLnBrk="0" hangingPunct="1">
        <a:spcBef>
          <a:spcPts val="1133"/>
        </a:spcBef>
        <a:spcAft>
          <a:spcPts val="0"/>
        </a:spcAft>
        <a:buClr>
          <a:schemeClr val="accent1"/>
        </a:buClr>
        <a:buSzPct val="80000"/>
        <a:buFont typeface="Wingdings 3" charset="2"/>
        <a:buChar char=""/>
        <a:defRPr sz="1587" kern="1200">
          <a:solidFill>
            <a:schemeClr val="tx1">
              <a:lumMod val="75000"/>
              <a:lumOff val="25000"/>
            </a:schemeClr>
          </a:solidFill>
          <a:latin typeface="+mn-lt"/>
          <a:ea typeface="+mn-ea"/>
          <a:cs typeface="+mn-cs"/>
        </a:defRPr>
      </a:lvl3pPr>
      <a:lvl4pPr marL="1813507" indent="-259072" algn="l" defTabSz="518145" rtl="0" eaLnBrk="1" latinLnBrk="0" hangingPunct="1">
        <a:spcBef>
          <a:spcPts val="1133"/>
        </a:spcBef>
        <a:spcAft>
          <a:spcPts val="0"/>
        </a:spcAft>
        <a:buClr>
          <a:schemeClr val="accent1"/>
        </a:buClr>
        <a:buSzPct val="80000"/>
        <a:buFont typeface="Wingdings 3" charset="2"/>
        <a:buChar char=""/>
        <a:defRPr sz="1360" kern="1200">
          <a:solidFill>
            <a:schemeClr val="tx1">
              <a:lumMod val="75000"/>
              <a:lumOff val="25000"/>
            </a:schemeClr>
          </a:solidFill>
          <a:latin typeface="+mn-lt"/>
          <a:ea typeface="+mn-ea"/>
          <a:cs typeface="+mn-cs"/>
        </a:defRPr>
      </a:lvl4pPr>
      <a:lvl5pPr marL="2331651" indent="-259072" algn="l" defTabSz="518145" rtl="0" eaLnBrk="1" latinLnBrk="0" hangingPunct="1">
        <a:spcBef>
          <a:spcPts val="1133"/>
        </a:spcBef>
        <a:spcAft>
          <a:spcPts val="0"/>
        </a:spcAft>
        <a:buClr>
          <a:schemeClr val="accent1"/>
        </a:buClr>
        <a:buSzPct val="80000"/>
        <a:buFont typeface="Wingdings 3" charset="2"/>
        <a:buChar char=""/>
        <a:defRPr sz="1360" kern="1200">
          <a:solidFill>
            <a:schemeClr val="tx1">
              <a:lumMod val="75000"/>
              <a:lumOff val="25000"/>
            </a:schemeClr>
          </a:solidFill>
          <a:latin typeface="+mn-lt"/>
          <a:ea typeface="+mn-ea"/>
          <a:cs typeface="+mn-cs"/>
        </a:defRPr>
      </a:lvl5pPr>
      <a:lvl6pPr marL="2849796" indent="-259072" algn="l" defTabSz="518145" rtl="0" eaLnBrk="1" latinLnBrk="0" hangingPunct="1">
        <a:spcBef>
          <a:spcPts val="1133"/>
        </a:spcBef>
        <a:spcAft>
          <a:spcPts val="0"/>
        </a:spcAft>
        <a:buClr>
          <a:schemeClr val="accent1"/>
        </a:buClr>
        <a:buSzPct val="80000"/>
        <a:buFont typeface="Wingdings 3" charset="2"/>
        <a:buChar char=""/>
        <a:defRPr sz="1360" kern="1200">
          <a:solidFill>
            <a:schemeClr val="tx1">
              <a:lumMod val="75000"/>
              <a:lumOff val="25000"/>
            </a:schemeClr>
          </a:solidFill>
          <a:latin typeface="+mn-lt"/>
          <a:ea typeface="+mn-ea"/>
          <a:cs typeface="+mn-cs"/>
        </a:defRPr>
      </a:lvl6pPr>
      <a:lvl7pPr marL="3367941" indent="-259072" algn="l" defTabSz="518145" rtl="0" eaLnBrk="1" latinLnBrk="0" hangingPunct="1">
        <a:spcBef>
          <a:spcPts val="1133"/>
        </a:spcBef>
        <a:spcAft>
          <a:spcPts val="0"/>
        </a:spcAft>
        <a:buClr>
          <a:schemeClr val="accent1"/>
        </a:buClr>
        <a:buSzPct val="80000"/>
        <a:buFont typeface="Wingdings 3" charset="2"/>
        <a:buChar char=""/>
        <a:defRPr sz="1360" kern="1200">
          <a:solidFill>
            <a:schemeClr val="tx1">
              <a:lumMod val="75000"/>
              <a:lumOff val="25000"/>
            </a:schemeClr>
          </a:solidFill>
          <a:latin typeface="+mn-lt"/>
          <a:ea typeface="+mn-ea"/>
          <a:cs typeface="+mn-cs"/>
        </a:defRPr>
      </a:lvl7pPr>
      <a:lvl8pPr marL="3886086" indent="-259072" algn="l" defTabSz="518145" rtl="0" eaLnBrk="1" latinLnBrk="0" hangingPunct="1">
        <a:spcBef>
          <a:spcPts val="1133"/>
        </a:spcBef>
        <a:spcAft>
          <a:spcPts val="0"/>
        </a:spcAft>
        <a:buClr>
          <a:schemeClr val="accent1"/>
        </a:buClr>
        <a:buSzPct val="80000"/>
        <a:buFont typeface="Wingdings 3" charset="2"/>
        <a:buChar char=""/>
        <a:defRPr sz="1360" kern="1200">
          <a:solidFill>
            <a:schemeClr val="tx1">
              <a:lumMod val="75000"/>
              <a:lumOff val="25000"/>
            </a:schemeClr>
          </a:solidFill>
          <a:latin typeface="+mn-lt"/>
          <a:ea typeface="+mn-ea"/>
          <a:cs typeface="+mn-cs"/>
        </a:defRPr>
      </a:lvl8pPr>
      <a:lvl9pPr marL="4404230" indent="-259072" algn="l" defTabSz="518145" rtl="0" eaLnBrk="1" latinLnBrk="0" hangingPunct="1">
        <a:spcBef>
          <a:spcPts val="1133"/>
        </a:spcBef>
        <a:spcAft>
          <a:spcPts val="0"/>
        </a:spcAft>
        <a:buClr>
          <a:schemeClr val="accent1"/>
        </a:buClr>
        <a:buSzPct val="80000"/>
        <a:buFont typeface="Wingdings 3" charset="2"/>
        <a:buChar char=""/>
        <a:defRPr sz="1360" kern="1200">
          <a:solidFill>
            <a:schemeClr val="tx1">
              <a:lumMod val="75000"/>
              <a:lumOff val="25000"/>
            </a:schemeClr>
          </a:solidFill>
          <a:latin typeface="+mn-lt"/>
          <a:ea typeface="+mn-ea"/>
          <a:cs typeface="+mn-cs"/>
        </a:defRPr>
      </a:lvl9pPr>
    </p:bodyStyle>
    <p:otherStyle>
      <a:defPPr>
        <a:defRPr lang="en-US"/>
      </a:defPPr>
      <a:lvl1pPr marL="0" algn="l" defTabSz="518145" rtl="0" eaLnBrk="1" latinLnBrk="0" hangingPunct="1">
        <a:defRPr sz="2040" kern="1200">
          <a:solidFill>
            <a:schemeClr val="tx1"/>
          </a:solidFill>
          <a:latin typeface="+mn-lt"/>
          <a:ea typeface="+mn-ea"/>
          <a:cs typeface="+mn-cs"/>
        </a:defRPr>
      </a:lvl1pPr>
      <a:lvl2pPr marL="518145" algn="l" defTabSz="518145" rtl="0" eaLnBrk="1" latinLnBrk="0" hangingPunct="1">
        <a:defRPr sz="2040" kern="1200">
          <a:solidFill>
            <a:schemeClr val="tx1"/>
          </a:solidFill>
          <a:latin typeface="+mn-lt"/>
          <a:ea typeface="+mn-ea"/>
          <a:cs typeface="+mn-cs"/>
        </a:defRPr>
      </a:lvl2pPr>
      <a:lvl3pPr marL="1036290" algn="l" defTabSz="518145" rtl="0" eaLnBrk="1" latinLnBrk="0" hangingPunct="1">
        <a:defRPr sz="2040" kern="1200">
          <a:solidFill>
            <a:schemeClr val="tx1"/>
          </a:solidFill>
          <a:latin typeface="+mn-lt"/>
          <a:ea typeface="+mn-ea"/>
          <a:cs typeface="+mn-cs"/>
        </a:defRPr>
      </a:lvl3pPr>
      <a:lvl4pPr marL="1554434" algn="l" defTabSz="518145" rtl="0" eaLnBrk="1" latinLnBrk="0" hangingPunct="1">
        <a:defRPr sz="2040" kern="1200">
          <a:solidFill>
            <a:schemeClr val="tx1"/>
          </a:solidFill>
          <a:latin typeface="+mn-lt"/>
          <a:ea typeface="+mn-ea"/>
          <a:cs typeface="+mn-cs"/>
        </a:defRPr>
      </a:lvl4pPr>
      <a:lvl5pPr marL="2072579" algn="l" defTabSz="518145" rtl="0" eaLnBrk="1" latinLnBrk="0" hangingPunct="1">
        <a:defRPr sz="2040" kern="1200">
          <a:solidFill>
            <a:schemeClr val="tx1"/>
          </a:solidFill>
          <a:latin typeface="+mn-lt"/>
          <a:ea typeface="+mn-ea"/>
          <a:cs typeface="+mn-cs"/>
        </a:defRPr>
      </a:lvl5pPr>
      <a:lvl6pPr marL="2590724" algn="l" defTabSz="518145" rtl="0" eaLnBrk="1" latinLnBrk="0" hangingPunct="1">
        <a:defRPr sz="2040" kern="1200">
          <a:solidFill>
            <a:schemeClr val="tx1"/>
          </a:solidFill>
          <a:latin typeface="+mn-lt"/>
          <a:ea typeface="+mn-ea"/>
          <a:cs typeface="+mn-cs"/>
        </a:defRPr>
      </a:lvl6pPr>
      <a:lvl7pPr marL="3108869" algn="l" defTabSz="518145" rtl="0" eaLnBrk="1" latinLnBrk="0" hangingPunct="1">
        <a:defRPr sz="2040" kern="1200">
          <a:solidFill>
            <a:schemeClr val="tx1"/>
          </a:solidFill>
          <a:latin typeface="+mn-lt"/>
          <a:ea typeface="+mn-ea"/>
          <a:cs typeface="+mn-cs"/>
        </a:defRPr>
      </a:lvl7pPr>
      <a:lvl8pPr marL="3627013" algn="l" defTabSz="518145" rtl="0" eaLnBrk="1" latinLnBrk="0" hangingPunct="1">
        <a:defRPr sz="2040" kern="1200">
          <a:solidFill>
            <a:schemeClr val="tx1"/>
          </a:solidFill>
          <a:latin typeface="+mn-lt"/>
          <a:ea typeface="+mn-ea"/>
          <a:cs typeface="+mn-cs"/>
        </a:defRPr>
      </a:lvl8pPr>
      <a:lvl9pPr marL="4145158" algn="l" defTabSz="518145"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5.jp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9.jp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48.jp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48.jp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1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bject 6"/>
          <p:cNvSpPr txBox="1"/>
          <p:nvPr/>
        </p:nvSpPr>
        <p:spPr>
          <a:xfrm>
            <a:off x="3332072" y="1691647"/>
            <a:ext cx="4068617" cy="285347"/>
          </a:xfrm>
          <a:prstGeom prst="rect">
            <a:avLst/>
          </a:prstGeom>
        </p:spPr>
        <p:txBody>
          <a:bodyPr wrap="square" lIns="0" tIns="0" rIns="0" bIns="0" rtlCol="0">
            <a:noAutofit/>
          </a:bodyPr>
          <a:lstStyle/>
          <a:p>
            <a:pPr marL="9525">
              <a:lnSpc>
                <a:spcPts val="2220"/>
              </a:lnSpc>
              <a:spcBef>
                <a:spcPts val="111"/>
              </a:spcBef>
            </a:pPr>
            <a:endParaRPr sz="2100" dirty="0">
              <a:latin typeface="Times New Roman"/>
              <a:cs typeface="Times New Roman"/>
            </a:endParaRPr>
          </a:p>
        </p:txBody>
      </p:sp>
      <p:sp>
        <p:nvSpPr>
          <p:cNvPr id="7" name="Rectangle 6"/>
          <p:cNvSpPr/>
          <p:nvPr/>
        </p:nvSpPr>
        <p:spPr>
          <a:xfrm>
            <a:off x="228600" y="7010400"/>
            <a:ext cx="5943600" cy="577081"/>
          </a:xfrm>
          <a:prstGeom prst="rect">
            <a:avLst/>
          </a:prstGeom>
        </p:spPr>
        <p:txBody>
          <a:bodyPr wrap="square">
            <a:spAutoFit/>
          </a:bodyPr>
          <a:lstStyle/>
          <a:p>
            <a:r>
              <a:rPr lang="en-IN" sz="1350" b="1" u="sng" dirty="0">
                <a:solidFill>
                  <a:schemeClr val="accent2">
                    <a:lumMod val="75000"/>
                  </a:schemeClr>
                </a:solidFill>
                <a:latin typeface="Arial Rounded MT Bold" panose="020F0704030504030204" pitchFamily="34" charset="0"/>
              </a:rPr>
              <a:t>Head Office</a:t>
            </a:r>
          </a:p>
          <a:p>
            <a:r>
              <a:rPr lang="en-IN" sz="900" dirty="0">
                <a:latin typeface="Arial" panose="020B0604020202020204" pitchFamily="34" charset="0"/>
                <a:cs typeface="Arial" panose="020B0604020202020204" pitchFamily="34" charset="0"/>
              </a:rPr>
              <a:t>Office No - xxx, 1st Floor, </a:t>
            </a:r>
            <a:r>
              <a:rPr lang="en-IN" sz="900" dirty="0" err="1">
                <a:latin typeface="Arial" panose="020B0604020202020204" pitchFamily="34" charset="0"/>
                <a:cs typeface="Arial" panose="020B0604020202020204" pitchFamily="34" charset="0"/>
              </a:rPr>
              <a:t>Palam</a:t>
            </a:r>
            <a:r>
              <a:rPr lang="en-IN" sz="900" dirty="0">
                <a:latin typeface="Arial" panose="020B0604020202020204" pitchFamily="34" charset="0"/>
                <a:cs typeface="Arial" panose="020B0604020202020204" pitchFamily="34" charset="0"/>
              </a:rPr>
              <a:t> </a:t>
            </a:r>
            <a:r>
              <a:rPr lang="en-IN" sz="900" dirty="0" err="1">
                <a:latin typeface="Arial" panose="020B0604020202020204" pitchFamily="34" charset="0"/>
                <a:cs typeface="Arial" panose="020B0604020202020204" pitchFamily="34" charset="0"/>
              </a:rPr>
              <a:t>Vyapar</a:t>
            </a:r>
            <a:r>
              <a:rPr lang="en-IN" sz="900" dirty="0">
                <a:latin typeface="Arial" panose="020B0604020202020204" pitchFamily="34" charset="0"/>
                <a:cs typeface="Arial" panose="020B0604020202020204" pitchFamily="34" charset="0"/>
              </a:rPr>
              <a:t> Kendra, </a:t>
            </a:r>
            <a:r>
              <a:rPr lang="en-IN" sz="900" dirty="0" err="1">
                <a:latin typeface="Arial" panose="020B0604020202020204" pitchFamily="34" charset="0"/>
                <a:cs typeface="Arial" panose="020B0604020202020204" pitchFamily="34" charset="0"/>
              </a:rPr>
              <a:t>Palam</a:t>
            </a:r>
            <a:r>
              <a:rPr lang="en-IN" sz="900" dirty="0">
                <a:latin typeface="Arial" panose="020B0604020202020204" pitchFamily="34" charset="0"/>
                <a:cs typeface="Arial" panose="020B0604020202020204" pitchFamily="34" charset="0"/>
              </a:rPr>
              <a:t> </a:t>
            </a:r>
            <a:r>
              <a:rPr lang="en-IN" sz="900" dirty="0" err="1">
                <a:latin typeface="Arial" panose="020B0604020202020204" pitchFamily="34" charset="0"/>
                <a:cs typeface="Arial" panose="020B0604020202020204" pitchFamily="34" charset="0"/>
              </a:rPr>
              <a:t>Vihar</a:t>
            </a:r>
            <a:r>
              <a:rPr lang="en-IN" sz="900" dirty="0">
                <a:latin typeface="Arial" panose="020B0604020202020204" pitchFamily="34" charset="0"/>
                <a:cs typeface="Arial" panose="020B0604020202020204" pitchFamily="34" charset="0"/>
              </a:rPr>
              <a:t> Rd, Pocket E, Sector 2, </a:t>
            </a:r>
            <a:r>
              <a:rPr lang="en-IN" sz="900" dirty="0" err="1">
                <a:latin typeface="Arial" panose="020B0604020202020204" pitchFamily="34" charset="0"/>
                <a:cs typeface="Arial" panose="020B0604020202020204" pitchFamily="34" charset="0"/>
              </a:rPr>
              <a:t>Palam</a:t>
            </a:r>
            <a:r>
              <a:rPr lang="en-IN" sz="900" dirty="0">
                <a:latin typeface="Arial" panose="020B0604020202020204" pitchFamily="34" charset="0"/>
                <a:cs typeface="Arial" panose="020B0604020202020204" pitchFamily="34" charset="0"/>
              </a:rPr>
              <a:t> </a:t>
            </a:r>
            <a:r>
              <a:rPr lang="en-IN" sz="900" dirty="0" err="1">
                <a:latin typeface="Arial" panose="020B0604020202020204" pitchFamily="34" charset="0"/>
                <a:cs typeface="Arial" panose="020B0604020202020204" pitchFamily="34" charset="0"/>
              </a:rPr>
              <a:t>Vihar</a:t>
            </a:r>
            <a:r>
              <a:rPr lang="en-IN" sz="900" dirty="0">
                <a:latin typeface="Arial" panose="020B0604020202020204" pitchFamily="34" charset="0"/>
                <a:cs typeface="Arial" panose="020B0604020202020204" pitchFamily="34" charset="0"/>
              </a:rPr>
              <a:t>, </a:t>
            </a:r>
            <a:r>
              <a:rPr lang="en-IN" sz="900" dirty="0" err="1">
                <a:latin typeface="Arial" panose="020B0604020202020204" pitchFamily="34" charset="0"/>
                <a:cs typeface="Arial" panose="020B0604020202020204" pitchFamily="34" charset="0"/>
              </a:rPr>
              <a:t>Gurugram</a:t>
            </a:r>
            <a:r>
              <a:rPr lang="en-IN" sz="900" dirty="0">
                <a:latin typeface="Arial" panose="020B0604020202020204" pitchFamily="34" charset="0"/>
                <a:cs typeface="Arial" panose="020B0604020202020204" pitchFamily="34" charset="0"/>
              </a:rPr>
              <a:t>, Haryana 122017</a:t>
            </a:r>
          </a:p>
        </p:txBody>
      </p:sp>
      <p:graphicFrame>
        <p:nvGraphicFramePr>
          <p:cNvPr id="14" name="Diagram 13"/>
          <p:cNvGraphicFramePr/>
          <p:nvPr>
            <p:extLst>
              <p:ext uri="{D42A27DB-BD31-4B8C-83A1-F6EECF244321}">
                <p14:modId xmlns:p14="http://schemas.microsoft.com/office/powerpoint/2010/main" val="1074761795"/>
              </p:ext>
            </p:extLst>
          </p:nvPr>
        </p:nvGraphicFramePr>
        <p:xfrm>
          <a:off x="3467100" y="1600201"/>
          <a:ext cx="4914900" cy="3814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p:cNvSpPr txBox="1"/>
          <p:nvPr/>
        </p:nvSpPr>
        <p:spPr>
          <a:xfrm>
            <a:off x="218440" y="4628692"/>
            <a:ext cx="3507692" cy="877163"/>
          </a:xfrm>
          <a:prstGeom prst="rect">
            <a:avLst/>
          </a:prstGeom>
          <a:noFill/>
        </p:spPr>
        <p:txBody>
          <a:bodyPr wrap="none" rtlCol="0">
            <a:spAutoFit/>
          </a:bodyPr>
          <a:lstStyle/>
          <a:p>
            <a:r>
              <a:rPr lang="en-US" sz="2400" b="1" dirty="0">
                <a:latin typeface="Gabriola" panose="04040605051002020D02" pitchFamily="82" charset="0"/>
              </a:rPr>
              <a:t>We Design, We Build, We Deliver…..</a:t>
            </a:r>
          </a:p>
          <a:p>
            <a:r>
              <a:rPr lang="en-US" sz="2700" dirty="0">
                <a:solidFill>
                  <a:srgbClr val="CC3300"/>
                </a:solidFill>
                <a:latin typeface="Forte" panose="03060902040502070203" pitchFamily="66" charset="0"/>
              </a:rPr>
              <a:t>Your dreams….</a:t>
            </a:r>
            <a:endParaRPr lang="en-IN" sz="2700" dirty="0">
              <a:solidFill>
                <a:srgbClr val="CC3300"/>
              </a:solidFill>
              <a:latin typeface="Forte" panose="03060902040502070203" pitchFamily="66" charset="0"/>
            </a:endParaRPr>
          </a:p>
        </p:txBody>
      </p:sp>
      <p:sp>
        <p:nvSpPr>
          <p:cNvPr id="9" name="TextBox 8"/>
          <p:cNvSpPr txBox="1"/>
          <p:nvPr/>
        </p:nvSpPr>
        <p:spPr>
          <a:xfrm>
            <a:off x="7086600" y="5946166"/>
            <a:ext cx="962123" cy="338554"/>
          </a:xfrm>
          <a:prstGeom prst="rect">
            <a:avLst/>
          </a:prstGeom>
          <a:noFill/>
        </p:spPr>
        <p:txBody>
          <a:bodyPr wrap="none" rtlCol="0">
            <a:spAutoFit/>
          </a:bodyPr>
          <a:lstStyle/>
          <a:p>
            <a:r>
              <a:rPr lang="en-US" sz="1600" b="1" dirty="0">
                <a:solidFill>
                  <a:srgbClr val="0070C0"/>
                </a:solidFill>
                <a:latin typeface="Gabriola" panose="04040605051002020D02" pitchFamily="82" charset="0"/>
              </a:rPr>
              <a:t>Visit us at </a:t>
            </a:r>
            <a:r>
              <a:rPr lang="en-US" sz="1600" b="1" dirty="0">
                <a:latin typeface="Gabriola" panose="04040605051002020D02" pitchFamily="82" charset="0"/>
              </a:rPr>
              <a:t>– </a:t>
            </a:r>
            <a:endParaRPr lang="en-IN" sz="1600" dirty="0">
              <a:latin typeface="Dubai Medium" panose="020B0603030403030204" pitchFamily="34" charset="-78"/>
              <a:cs typeface="Dubai Medium" panose="020B0603030403030204" pitchFamily="34" charset="-78"/>
            </a:endParaRPr>
          </a:p>
        </p:txBody>
      </p:sp>
      <p:sp>
        <p:nvSpPr>
          <p:cNvPr id="10" name="TextBox 9"/>
          <p:cNvSpPr txBox="1"/>
          <p:nvPr/>
        </p:nvSpPr>
        <p:spPr>
          <a:xfrm>
            <a:off x="6858000" y="6167735"/>
            <a:ext cx="1173719" cy="338554"/>
          </a:xfrm>
          <a:prstGeom prst="rect">
            <a:avLst/>
          </a:prstGeom>
          <a:noFill/>
        </p:spPr>
        <p:txBody>
          <a:bodyPr wrap="none" rtlCol="0">
            <a:spAutoFit/>
          </a:bodyPr>
          <a:lstStyle/>
          <a:p>
            <a:r>
              <a:rPr lang="en-US" sz="1600" b="1" dirty="0">
                <a:solidFill>
                  <a:srgbClr val="0070C0"/>
                </a:solidFill>
                <a:latin typeface="Gabriola" panose="04040605051002020D02" pitchFamily="82" charset="0"/>
              </a:rPr>
              <a:t>Contact us at </a:t>
            </a:r>
            <a:r>
              <a:rPr lang="en-US" sz="1600" b="1" dirty="0">
                <a:latin typeface="Gabriola" panose="04040605051002020D02" pitchFamily="82" charset="0"/>
              </a:rPr>
              <a:t>– </a:t>
            </a:r>
            <a:endParaRPr lang="en-IN" sz="1600" dirty="0">
              <a:latin typeface="Dubai Medium" panose="020B0603030403030204" pitchFamily="34" charset="-78"/>
              <a:cs typeface="Dubai Medium" panose="020B0603030403030204" pitchFamily="34" charset="-78"/>
            </a:endParaRPr>
          </a:p>
        </p:txBody>
      </p:sp>
      <p:sp>
        <p:nvSpPr>
          <p:cNvPr id="11" name="TextBox 10"/>
          <p:cNvSpPr txBox="1"/>
          <p:nvPr/>
        </p:nvSpPr>
        <p:spPr>
          <a:xfrm>
            <a:off x="6663407" y="6623273"/>
            <a:ext cx="2691763" cy="338554"/>
          </a:xfrm>
          <a:prstGeom prst="rect">
            <a:avLst/>
          </a:prstGeom>
          <a:noFill/>
        </p:spPr>
        <p:txBody>
          <a:bodyPr wrap="none" rtlCol="0">
            <a:spAutoFit/>
          </a:bodyPr>
          <a:lstStyle/>
          <a:p>
            <a:r>
              <a:rPr lang="en-US" sz="1600" b="1" dirty="0">
                <a:solidFill>
                  <a:srgbClr val="0070C0"/>
                </a:solidFill>
                <a:latin typeface="Gabriola" panose="04040605051002020D02" pitchFamily="82" charset="0"/>
              </a:rPr>
              <a:t>WhatsApp us at </a:t>
            </a:r>
            <a:r>
              <a:rPr lang="en-US" sz="1600" b="1" dirty="0">
                <a:latin typeface="Gabriola" panose="04040605051002020D02" pitchFamily="82" charset="0"/>
              </a:rPr>
              <a:t>– </a:t>
            </a:r>
            <a:r>
              <a:rPr lang="en-US" sz="1600" dirty="0">
                <a:latin typeface="Dubai Medium" panose="020B0603030403030204" pitchFamily="34" charset="-78"/>
                <a:cs typeface="Dubai Medium" panose="020B0603030403030204" pitchFamily="34" charset="-78"/>
              </a:rPr>
              <a:t>+</a:t>
            </a:r>
            <a:r>
              <a:rPr lang="en-US" sz="1400" dirty="0">
                <a:latin typeface="Dubai Medium" panose="020B0603030403030204" pitchFamily="34" charset="-78"/>
                <a:cs typeface="Dubai Medium" panose="020B0603030403030204" pitchFamily="34" charset="-78"/>
              </a:rPr>
              <a:t>91-9818027859</a:t>
            </a:r>
            <a:endParaRPr lang="en-IN" sz="1400" dirty="0">
              <a:latin typeface="Dubai Medium" panose="020B0603030403030204" pitchFamily="34" charset="-78"/>
              <a:cs typeface="Dubai Medium" panose="020B0603030403030204" pitchFamily="34" charset="-78"/>
            </a:endParaRPr>
          </a:p>
        </p:txBody>
      </p:sp>
      <p:sp>
        <p:nvSpPr>
          <p:cNvPr id="12" name="TextBox 11"/>
          <p:cNvSpPr txBox="1"/>
          <p:nvPr/>
        </p:nvSpPr>
        <p:spPr>
          <a:xfrm>
            <a:off x="7086600" y="6401704"/>
            <a:ext cx="2268570" cy="338554"/>
          </a:xfrm>
          <a:prstGeom prst="rect">
            <a:avLst/>
          </a:prstGeom>
          <a:noFill/>
        </p:spPr>
        <p:txBody>
          <a:bodyPr wrap="none" rtlCol="0">
            <a:spAutoFit/>
          </a:bodyPr>
          <a:lstStyle/>
          <a:p>
            <a:r>
              <a:rPr lang="en-US" sz="1600" b="1" dirty="0">
                <a:solidFill>
                  <a:srgbClr val="0070C0"/>
                </a:solidFill>
                <a:latin typeface="Gabriola" panose="04040605051002020D02" pitchFamily="82" charset="0"/>
              </a:rPr>
              <a:t>Call us at </a:t>
            </a:r>
            <a:r>
              <a:rPr lang="en-US" sz="1600" b="1" dirty="0">
                <a:latin typeface="Gabriola" panose="04040605051002020D02" pitchFamily="82" charset="0"/>
              </a:rPr>
              <a:t>– </a:t>
            </a:r>
            <a:r>
              <a:rPr lang="en-US" sz="1600" dirty="0">
                <a:latin typeface="Dubai Medium" panose="020B0603030403030204" pitchFamily="34" charset="-78"/>
                <a:cs typeface="Dubai Medium" panose="020B0603030403030204" pitchFamily="34" charset="-78"/>
              </a:rPr>
              <a:t>+</a:t>
            </a:r>
            <a:r>
              <a:rPr lang="en-US" sz="1400" dirty="0">
                <a:latin typeface="Dubai Medium" panose="020B0603030403030204" pitchFamily="34" charset="-78"/>
                <a:cs typeface="Dubai Medium" panose="020B0603030403030204" pitchFamily="34" charset="-78"/>
              </a:rPr>
              <a:t>91-9818027859</a:t>
            </a:r>
            <a:endParaRPr lang="en-IN" sz="1400" dirty="0">
              <a:latin typeface="Dubai Medium" panose="020B0603030403030204" pitchFamily="34" charset="-78"/>
              <a:cs typeface="Dubai Medium" panose="020B0603030403030204" pitchFamily="34" charset="-78"/>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3800" y="6740258"/>
            <a:ext cx="1968499" cy="1183940"/>
          </a:xfrm>
          <a:prstGeom prst="rect">
            <a:avLst/>
          </a:prstGeom>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t="5983" b="26376"/>
          <a:stretch/>
        </p:blipFill>
        <p:spPr>
          <a:xfrm>
            <a:off x="7010401" y="7086599"/>
            <a:ext cx="838200" cy="432563"/>
          </a:xfrm>
          <a:prstGeom prst="rect">
            <a:avLst/>
          </a:prstGeom>
        </p:spPr>
      </p:pic>
      <p:pic>
        <p:nvPicPr>
          <p:cNvPr id="4" name="Picture 3" descr="Logo&#10;&#10;Description automatically generated">
            <a:extLst>
              <a:ext uri="{FF2B5EF4-FFF2-40B4-BE49-F238E27FC236}">
                <a16:creationId xmlns:a16="http://schemas.microsoft.com/office/drawing/2014/main" id="{C990B214-9F29-7A49-8AD9-A137A404ACE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601" y="184919"/>
            <a:ext cx="2209800" cy="88168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Horizontal)">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outHorizontal)">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4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outHorizontal)">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42"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outHorizontal)">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42"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outHorizontal)">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4" grpId="0">
        <p:bldAsOne/>
      </p:bldGraphic>
      <p:bldP spid="16" grpId="0"/>
      <p:bldP spid="9" grpId="0"/>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3" name="object 3"/>
          <p:cNvSpPr txBox="1"/>
          <p:nvPr/>
        </p:nvSpPr>
        <p:spPr>
          <a:xfrm>
            <a:off x="5217869" y="3964533"/>
            <a:ext cx="68664" cy="142483"/>
          </a:xfrm>
          <a:prstGeom prst="rect">
            <a:avLst/>
          </a:prstGeom>
        </p:spPr>
        <p:txBody>
          <a:bodyPr wrap="square" lIns="0" tIns="0" rIns="0" bIns="0" rtlCol="0">
            <a:noAutofit/>
          </a:bodyPr>
          <a:lstStyle/>
          <a:p>
            <a:pPr marL="9525">
              <a:lnSpc>
                <a:spcPts val="1043"/>
              </a:lnSpc>
              <a:spcBef>
                <a:spcPts val="52"/>
              </a:spcBef>
            </a:pPr>
            <a:r>
              <a:rPr sz="1463" baseline="2100" dirty="0">
                <a:solidFill>
                  <a:srgbClr val="FFFFFF"/>
                </a:solidFill>
                <a:latin typeface="Candara"/>
                <a:cs typeface="Candara"/>
              </a:rPr>
              <a:t>.</a:t>
            </a:r>
            <a:endParaRPr sz="975">
              <a:latin typeface="Candara"/>
              <a:cs typeface="Candara"/>
            </a:endParaRPr>
          </a:p>
        </p:txBody>
      </p:sp>
      <p:sp>
        <p:nvSpPr>
          <p:cNvPr id="7" name="TextBox 6"/>
          <p:cNvSpPr txBox="1"/>
          <p:nvPr/>
        </p:nvSpPr>
        <p:spPr>
          <a:xfrm>
            <a:off x="228600" y="129570"/>
            <a:ext cx="4465864" cy="784830"/>
          </a:xfrm>
          <a:prstGeom prst="rect">
            <a:avLst/>
          </a:prstGeom>
          <a:noFill/>
        </p:spPr>
        <p:txBody>
          <a:bodyPr wrap="square" rtlCol="0">
            <a:spAutoFit/>
          </a:bodyPr>
          <a:lstStyle/>
          <a:p>
            <a:r>
              <a:rPr lang="en-US" sz="4500" dirty="0">
                <a:solidFill>
                  <a:srgbClr val="002060"/>
                </a:solidFill>
                <a:latin typeface="Mistral" panose="03090702030407020403" pitchFamily="66" charset="0"/>
              </a:rPr>
              <a:t>Our commitment </a:t>
            </a:r>
            <a:endParaRPr lang="en-IN" sz="4500" dirty="0">
              <a:solidFill>
                <a:srgbClr val="002060"/>
              </a:solidFill>
              <a:latin typeface="Mistral" panose="03090702030407020403" pitchFamily="66"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936" y="1385945"/>
            <a:ext cx="3244852" cy="20430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p:cNvSpPr/>
          <p:nvPr/>
        </p:nvSpPr>
        <p:spPr>
          <a:xfrm>
            <a:off x="4114800" y="1514920"/>
            <a:ext cx="5724336" cy="1785104"/>
          </a:xfrm>
          <a:prstGeom prst="rect">
            <a:avLst/>
          </a:prstGeom>
        </p:spPr>
        <p:txBody>
          <a:bodyPr wrap="square">
            <a:spAutoFit/>
          </a:bodyPr>
          <a:lstStyle/>
          <a:p>
            <a:pPr>
              <a:lnSpc>
                <a:spcPct val="150000"/>
              </a:lnSpc>
            </a:pPr>
            <a:r>
              <a:rPr lang="en-IN" sz="2000" b="1" baseline="30000" dirty="0">
                <a:solidFill>
                  <a:srgbClr val="CC3300"/>
                </a:solidFill>
              </a:rPr>
              <a:t>Creative Mind </a:t>
            </a:r>
            <a:r>
              <a:rPr lang="en-IN" sz="2000" baseline="30000" dirty="0"/>
              <a:t>believes in proper people management, which is parallel to every project because every project is drive on cost and scheduled lines. Hence, we can derive maximum benefits by having distinct Project Management Team interacting with the Architects / Consultants with focus on client’s needs.</a:t>
            </a:r>
            <a:endParaRPr lang="en-IN" sz="2000"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937" y="5105401"/>
            <a:ext cx="3244852" cy="1886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10"/>
          <p:cNvSpPr/>
          <p:nvPr/>
        </p:nvSpPr>
        <p:spPr>
          <a:xfrm>
            <a:off x="4114800" y="5201786"/>
            <a:ext cx="5724336" cy="497508"/>
          </a:xfrm>
          <a:prstGeom prst="rect">
            <a:avLst/>
          </a:prstGeom>
        </p:spPr>
        <p:txBody>
          <a:bodyPr wrap="square">
            <a:spAutoFit/>
          </a:bodyPr>
          <a:lstStyle/>
          <a:p>
            <a:pPr>
              <a:lnSpc>
                <a:spcPct val="150000"/>
              </a:lnSpc>
            </a:pPr>
            <a:endParaRPr lang="en-IN" sz="2000" dirty="0"/>
          </a:p>
        </p:txBody>
      </p:sp>
      <p:sp>
        <p:nvSpPr>
          <p:cNvPr id="4" name="Rectangle 3"/>
          <p:cNvSpPr/>
          <p:nvPr/>
        </p:nvSpPr>
        <p:spPr>
          <a:xfrm>
            <a:off x="4114800" y="5257800"/>
            <a:ext cx="5943600" cy="1733808"/>
          </a:xfrm>
          <a:prstGeom prst="rect">
            <a:avLst/>
          </a:prstGeom>
        </p:spPr>
        <p:txBody>
          <a:bodyPr wrap="square">
            <a:spAutoFit/>
          </a:bodyPr>
          <a:lstStyle/>
          <a:p>
            <a:pPr>
              <a:lnSpc>
                <a:spcPct val="150000"/>
              </a:lnSpc>
              <a:spcAft>
                <a:spcPts val="800"/>
              </a:spcAft>
            </a:pPr>
            <a:r>
              <a:rPr lang="en-IN" sz="2000" b="1" baseline="30000" dirty="0">
                <a:solidFill>
                  <a:srgbClr val="CC3300"/>
                </a:solidFill>
              </a:rPr>
              <a:t>Creative Mind </a:t>
            </a:r>
            <a:r>
              <a:rPr lang="en-IN" sz="2000" baseline="30000" dirty="0"/>
              <a:t>also believes that Unity is strength…. when there is teamwork &amp; collaboration, wonderful things can be achieved. </a:t>
            </a:r>
          </a:p>
          <a:p>
            <a:pPr>
              <a:lnSpc>
                <a:spcPct val="150000"/>
              </a:lnSpc>
              <a:spcAft>
                <a:spcPts val="800"/>
              </a:spcAft>
            </a:pPr>
            <a:r>
              <a:rPr lang="en-IN" sz="2000" baseline="30000" dirty="0"/>
              <a:t>We run the project from start to end with our enthusiastic &amp; hardworking team members, each &amp; everyone in our workplace always welcoming as member of our team.</a:t>
            </a:r>
          </a:p>
        </p:txBody>
      </p:sp>
      <p:sp>
        <p:nvSpPr>
          <p:cNvPr id="12" name="TextBox 11"/>
          <p:cNvSpPr txBox="1"/>
          <p:nvPr/>
        </p:nvSpPr>
        <p:spPr>
          <a:xfrm>
            <a:off x="214132" y="3048000"/>
            <a:ext cx="3268656" cy="338554"/>
          </a:xfrm>
          <a:prstGeom prst="rect">
            <a:avLst/>
          </a:prstGeom>
          <a:noFill/>
        </p:spPr>
        <p:txBody>
          <a:bodyPr wrap="square" rtlCol="0">
            <a:spAutoFit/>
          </a:bodyPr>
          <a:lstStyle/>
          <a:p>
            <a:r>
              <a:rPr lang="en-IN" sz="1600" dirty="0">
                <a:solidFill>
                  <a:schemeClr val="bg1"/>
                </a:solidFill>
                <a:latin typeface="Arial Black" panose="020B0A04020102020204" pitchFamily="34" charset="0"/>
                <a:ea typeface="Calibri" panose="020F0502020204030204" pitchFamily="34" charset="0"/>
                <a:cs typeface="Arial" panose="020B0604020202020204" pitchFamily="34" charset="0"/>
              </a:rPr>
              <a:t>PROJECT MANAGEMENT</a:t>
            </a:r>
            <a:endParaRPr lang="en-IN" sz="1600" dirty="0">
              <a:solidFill>
                <a:schemeClr val="bg1"/>
              </a:solidFill>
              <a:latin typeface="Arial Black" panose="020B0A04020102020204" pitchFamily="34" charset="0"/>
            </a:endParaRPr>
          </a:p>
        </p:txBody>
      </p:sp>
      <p:sp>
        <p:nvSpPr>
          <p:cNvPr id="13" name="TextBox 12"/>
          <p:cNvSpPr txBox="1"/>
          <p:nvPr/>
        </p:nvSpPr>
        <p:spPr>
          <a:xfrm>
            <a:off x="1849211" y="6564868"/>
            <a:ext cx="2113189" cy="369332"/>
          </a:xfrm>
          <a:prstGeom prst="rect">
            <a:avLst/>
          </a:prstGeom>
          <a:noFill/>
        </p:spPr>
        <p:txBody>
          <a:bodyPr wrap="square" rtlCol="0">
            <a:spAutoFit/>
          </a:bodyPr>
          <a:lstStyle/>
          <a:p>
            <a:r>
              <a:rPr lang="en-US" dirty="0">
                <a:latin typeface="Arial Black" panose="020B0A04020102020204" pitchFamily="34" charset="0"/>
                <a:cs typeface="Arial" panose="020B0604020202020204" pitchFamily="34" charset="0"/>
              </a:rPr>
              <a:t>TEAMWORK</a:t>
            </a:r>
            <a:endParaRPr lang="en-IN" dirty="0">
              <a:latin typeface="Arial Black" panose="020B0A04020102020204" pitchFamily="34" charset="0"/>
            </a:endParaRPr>
          </a:p>
        </p:txBody>
      </p:sp>
    </p:spTree>
    <p:extLst>
      <p:ext uri="{BB962C8B-B14F-4D97-AF65-F5344CB8AC3E}">
        <p14:creationId xmlns:p14="http://schemas.microsoft.com/office/powerpoint/2010/main" val="2879371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0000" r="-10000"/>
          </a:stretch>
        </a:blipFill>
        <a:effectLst/>
      </p:bgPr>
    </p:bg>
    <p:spTree>
      <p:nvGrpSpPr>
        <p:cNvPr id="1" name=""/>
        <p:cNvGrpSpPr/>
        <p:nvPr/>
      </p:nvGrpSpPr>
      <p:grpSpPr>
        <a:xfrm>
          <a:off x="0" y="0"/>
          <a:ext cx="0" cy="0"/>
          <a:chOff x="0" y="0"/>
          <a:chExt cx="0" cy="0"/>
        </a:xfrm>
      </p:grpSpPr>
      <p:sp>
        <p:nvSpPr>
          <p:cNvPr id="3" name="object 3"/>
          <p:cNvSpPr txBox="1"/>
          <p:nvPr/>
        </p:nvSpPr>
        <p:spPr>
          <a:xfrm>
            <a:off x="8327704" y="5422738"/>
            <a:ext cx="80150" cy="171056"/>
          </a:xfrm>
          <a:prstGeom prst="rect">
            <a:avLst/>
          </a:prstGeom>
        </p:spPr>
        <p:txBody>
          <a:bodyPr wrap="square" lIns="0" tIns="0" rIns="0" bIns="0" rtlCol="0">
            <a:noAutofit/>
          </a:bodyPr>
          <a:lstStyle/>
          <a:p>
            <a:pPr marL="9525">
              <a:lnSpc>
                <a:spcPts val="1264"/>
              </a:lnSpc>
              <a:spcBef>
                <a:spcPts val="63"/>
              </a:spcBef>
            </a:pPr>
            <a:r>
              <a:rPr baseline="3413" dirty="0">
                <a:solidFill>
                  <a:srgbClr val="FFFFFF"/>
                </a:solidFill>
                <a:latin typeface="Candara"/>
                <a:cs typeface="Candara"/>
              </a:rPr>
              <a:t>.</a:t>
            </a:r>
            <a:endParaRPr sz="1200">
              <a:latin typeface="Candara"/>
              <a:cs typeface="Candara"/>
            </a:endParaRPr>
          </a:p>
        </p:txBody>
      </p:sp>
      <p:sp>
        <p:nvSpPr>
          <p:cNvPr id="2" name="object 2"/>
          <p:cNvSpPr txBox="1"/>
          <p:nvPr/>
        </p:nvSpPr>
        <p:spPr>
          <a:xfrm>
            <a:off x="457200" y="1600200"/>
            <a:ext cx="9067799" cy="1371600"/>
          </a:xfrm>
          <a:prstGeom prst="rect">
            <a:avLst/>
          </a:prstGeom>
        </p:spPr>
        <p:txBody>
          <a:bodyPr wrap="square" lIns="0" tIns="0" rIns="0" bIns="0" rtlCol="0">
            <a:noAutofit/>
          </a:bodyPr>
          <a:lstStyle/>
          <a:p>
            <a:r>
              <a:rPr lang="en-IN" b="1" baseline="30000" dirty="0"/>
              <a:t> </a:t>
            </a:r>
            <a:endParaRPr lang="en-IN" dirty="0"/>
          </a:p>
          <a:p>
            <a:r>
              <a:rPr lang="en-IN" sz="2000" baseline="30000" dirty="0">
                <a:latin typeface="Arial" panose="020B0604020202020204" pitchFamily="34" charset="0"/>
                <a:cs typeface="Arial" panose="020B0604020202020204" pitchFamily="34" charset="0"/>
              </a:rPr>
              <a:t>We undertake civil works such as renovation and construction according to the requirements of the clients at </a:t>
            </a:r>
            <a:r>
              <a:rPr lang="en-US" sz="2000" baseline="30000" dirty="0">
                <a:latin typeface="Arial" panose="020B0604020202020204" pitchFamily="34" charset="0"/>
                <a:cs typeface="Arial" panose="020B0604020202020204" pitchFamily="34" charset="0"/>
              </a:rPr>
              <a:t>corporate offices, Showrooms, </a:t>
            </a:r>
            <a:r>
              <a:rPr lang="en-IN" sz="2000" baseline="30000" dirty="0">
                <a:latin typeface="Arial" panose="020B0604020202020204" pitchFamily="34" charset="0"/>
                <a:cs typeface="Arial" panose="020B0604020202020204" pitchFamily="34" charset="0"/>
              </a:rPr>
              <a:t>and </a:t>
            </a:r>
            <a:r>
              <a:rPr lang="en-US" sz="2000" baseline="30000" dirty="0">
                <a:latin typeface="Arial" panose="020B0604020202020204" pitchFamily="34" charset="0"/>
                <a:cs typeface="Arial" panose="020B0604020202020204" pitchFamily="34" charset="0"/>
              </a:rPr>
              <a:t>residences</a:t>
            </a:r>
            <a:r>
              <a:rPr lang="en-IN" sz="2000" baseline="30000" dirty="0">
                <a:latin typeface="Arial" panose="020B0604020202020204" pitchFamily="34" charset="0"/>
                <a:cs typeface="Arial" panose="020B0604020202020204" pitchFamily="34" charset="0"/>
              </a:rPr>
              <a:t>. Our team of professionals ensures quality work with the latest technology. We offer customized services</a:t>
            </a:r>
            <a:r>
              <a:rPr lang="en-IN" sz="2000" dirty="0">
                <a:latin typeface="Arial" panose="020B0604020202020204" pitchFamily="34" charset="0"/>
                <a:cs typeface="Arial" panose="020B0604020202020204" pitchFamily="34" charset="0"/>
              </a:rPr>
              <a:t> </a:t>
            </a:r>
            <a:r>
              <a:rPr lang="en-IN" sz="2000" baseline="30000" dirty="0">
                <a:latin typeface="Arial" panose="020B0604020202020204" pitchFamily="34" charset="0"/>
                <a:cs typeface="Arial" panose="020B0604020202020204" pitchFamily="34" charset="0"/>
              </a:rPr>
              <a:t>according to the needs of the customers. Our experts also initiate the process using advanced machinery, expertise and</a:t>
            </a:r>
            <a:r>
              <a:rPr lang="en-IN" sz="2000" dirty="0">
                <a:latin typeface="Arial" panose="020B0604020202020204" pitchFamily="34" charset="0"/>
                <a:cs typeface="Arial" panose="020B0604020202020204" pitchFamily="34" charset="0"/>
              </a:rPr>
              <a:t> </a:t>
            </a:r>
            <a:r>
              <a:rPr lang="en-IN" sz="2000" baseline="30000" dirty="0">
                <a:latin typeface="Arial" panose="020B0604020202020204" pitchFamily="34" charset="0"/>
                <a:cs typeface="Arial" panose="020B0604020202020204" pitchFamily="34" charset="0"/>
              </a:rPr>
              <a:t>knowledge. Our services are prompt and hassle free.</a:t>
            </a:r>
            <a:endParaRPr lang="en-IN" sz="2000" dirty="0">
              <a:latin typeface="Arial" panose="020B0604020202020204" pitchFamily="34" charset="0"/>
              <a:cs typeface="Arial" panose="020B0604020202020204" pitchFamily="34" charset="0"/>
            </a:endParaRPr>
          </a:p>
          <a:p>
            <a:pPr marL="9544">
              <a:spcBef>
                <a:spcPts val="52"/>
              </a:spcBef>
            </a:pPr>
            <a:endParaRPr sz="2000" dirty="0">
              <a:latin typeface="Arial" panose="020B0604020202020204" pitchFamily="34" charset="0"/>
              <a:cs typeface="Arial" panose="020B0604020202020204" pitchFamily="34" charset="0"/>
            </a:endParaRPr>
          </a:p>
        </p:txBody>
      </p:sp>
      <p:sp>
        <p:nvSpPr>
          <p:cNvPr id="9" name="TextBox 8"/>
          <p:cNvSpPr txBox="1"/>
          <p:nvPr/>
        </p:nvSpPr>
        <p:spPr>
          <a:xfrm>
            <a:off x="228600" y="129570"/>
            <a:ext cx="4465864" cy="784830"/>
          </a:xfrm>
          <a:prstGeom prst="rect">
            <a:avLst/>
          </a:prstGeom>
          <a:noFill/>
        </p:spPr>
        <p:txBody>
          <a:bodyPr wrap="square" rtlCol="0">
            <a:spAutoFit/>
          </a:bodyPr>
          <a:lstStyle/>
          <a:p>
            <a:r>
              <a:rPr lang="en-US" sz="4500" dirty="0">
                <a:solidFill>
                  <a:srgbClr val="002060"/>
                </a:solidFill>
                <a:latin typeface="Mistral" panose="03090702030407020403" pitchFamily="66" charset="0"/>
              </a:rPr>
              <a:t>Our Services</a:t>
            </a:r>
            <a:endParaRPr lang="en-IN" sz="4500" dirty="0">
              <a:solidFill>
                <a:srgbClr val="002060"/>
              </a:solidFill>
              <a:latin typeface="Mistral" panose="03090702030407020403" pitchFamily="66" charset="0"/>
            </a:endParaRPr>
          </a:p>
        </p:txBody>
      </p:sp>
      <p:sp>
        <p:nvSpPr>
          <p:cNvPr id="6" name="TextBox 5"/>
          <p:cNvSpPr txBox="1"/>
          <p:nvPr/>
        </p:nvSpPr>
        <p:spPr>
          <a:xfrm>
            <a:off x="381000" y="1415534"/>
            <a:ext cx="1586880" cy="369332"/>
          </a:xfrm>
          <a:prstGeom prst="rect">
            <a:avLst/>
          </a:prstGeom>
          <a:noFill/>
        </p:spPr>
        <p:txBody>
          <a:bodyPr wrap="square" rtlCol="0">
            <a:spAutoFit/>
          </a:bodyPr>
          <a:lstStyle/>
          <a:p>
            <a:r>
              <a:rPr lang="en-US" b="1" u="sng" dirty="0">
                <a:solidFill>
                  <a:srgbClr val="002060"/>
                </a:solidFill>
                <a:latin typeface="Arial Black" panose="020B0A04020102020204" pitchFamily="34" charset="0"/>
              </a:rPr>
              <a:t>Civil Works</a:t>
            </a:r>
            <a:endParaRPr lang="en-IN" b="1" u="sng" dirty="0">
              <a:solidFill>
                <a:srgbClr val="002060"/>
              </a:solidFill>
              <a:latin typeface="Arial Black" panose="020B0A04020102020204" pitchFamily="34" charset="0"/>
            </a:endParaRPr>
          </a:p>
        </p:txBody>
      </p:sp>
      <p:sp>
        <p:nvSpPr>
          <p:cNvPr id="7" name="Rectangle 6"/>
          <p:cNvSpPr/>
          <p:nvPr/>
        </p:nvSpPr>
        <p:spPr>
          <a:xfrm>
            <a:off x="381000" y="3657600"/>
            <a:ext cx="9067798" cy="970522"/>
          </a:xfrm>
          <a:prstGeom prst="rect">
            <a:avLst/>
          </a:prstGeom>
        </p:spPr>
        <p:txBody>
          <a:bodyPr wrap="square">
            <a:spAutoFit/>
          </a:bodyPr>
          <a:lstStyle/>
          <a:p>
            <a:pPr>
              <a:lnSpc>
                <a:spcPct val="107000"/>
              </a:lnSpc>
              <a:spcAft>
                <a:spcPts val="800"/>
              </a:spcAft>
            </a:pPr>
            <a:r>
              <a:rPr lang="en-IN" sz="2000" baseline="30000" dirty="0">
                <a:latin typeface="Arial" panose="020B0604020202020204" pitchFamily="34" charset="0"/>
                <a:cs typeface="Arial" panose="020B0604020202020204" pitchFamily="34" charset="0"/>
              </a:rPr>
              <a:t>We are the leading Interior Decoration and Designing Service provider. Interior designing is an art or process of designing the interior of a room or building. Realize the latest design trends, ideas, and contemporary architectural design and give it a structural mould. It gives you a platform to express the visual art, draw to convey information, express ideas and outline structural possibilities for a better, prosperous and delightful life.</a:t>
            </a:r>
          </a:p>
        </p:txBody>
      </p:sp>
      <p:sp>
        <p:nvSpPr>
          <p:cNvPr id="11" name="TextBox 10"/>
          <p:cNvSpPr txBox="1"/>
          <p:nvPr/>
        </p:nvSpPr>
        <p:spPr>
          <a:xfrm>
            <a:off x="457200" y="3197896"/>
            <a:ext cx="2133600" cy="369332"/>
          </a:xfrm>
          <a:prstGeom prst="rect">
            <a:avLst/>
          </a:prstGeom>
          <a:noFill/>
        </p:spPr>
        <p:txBody>
          <a:bodyPr wrap="square" rtlCol="0">
            <a:spAutoFit/>
          </a:bodyPr>
          <a:lstStyle/>
          <a:p>
            <a:r>
              <a:rPr lang="en-US" b="1" u="sng" dirty="0">
                <a:solidFill>
                  <a:srgbClr val="002060"/>
                </a:solidFill>
                <a:latin typeface="Arial Black" panose="020B0A04020102020204" pitchFamily="34" charset="0"/>
              </a:rPr>
              <a:t>Interior Fit-Out</a:t>
            </a:r>
            <a:endParaRPr lang="en-IN" b="1" u="sng" dirty="0">
              <a:solidFill>
                <a:srgbClr val="002060"/>
              </a:solidFill>
              <a:latin typeface="Arial Black" panose="020B0A04020102020204" pitchFamily="34" charset="0"/>
            </a:endParaRPr>
          </a:p>
        </p:txBody>
      </p:sp>
      <p:sp>
        <p:nvSpPr>
          <p:cNvPr id="12" name="Rectangle 11"/>
          <p:cNvSpPr/>
          <p:nvPr/>
        </p:nvSpPr>
        <p:spPr>
          <a:xfrm>
            <a:off x="457200" y="5475522"/>
            <a:ext cx="8991598" cy="970522"/>
          </a:xfrm>
          <a:prstGeom prst="rect">
            <a:avLst/>
          </a:prstGeom>
        </p:spPr>
        <p:txBody>
          <a:bodyPr wrap="square">
            <a:spAutoFit/>
          </a:bodyPr>
          <a:lstStyle/>
          <a:p>
            <a:pPr>
              <a:lnSpc>
                <a:spcPct val="107000"/>
              </a:lnSpc>
              <a:spcAft>
                <a:spcPts val="800"/>
              </a:spcAft>
            </a:pPr>
            <a:r>
              <a:rPr lang="en-IN" sz="2000" baseline="30000" dirty="0">
                <a:latin typeface="Arial" panose="020B0604020202020204" pitchFamily="34" charset="0"/>
                <a:cs typeface="Arial" panose="020B0604020202020204" pitchFamily="34" charset="0"/>
              </a:rPr>
              <a:t>We provide our clients reliable and cost-effective Turnkey Interior Designing Solutions as per their diversified needs. Our interior turnkey solutions are ideal for commercial and residential establishments, which include offices, factories, restaurants, showrooms and villas. Right from visualization to detailed designing, we ensure to maintain the highest standards.</a:t>
            </a:r>
          </a:p>
        </p:txBody>
      </p:sp>
      <p:sp>
        <p:nvSpPr>
          <p:cNvPr id="13" name="TextBox 12"/>
          <p:cNvSpPr txBox="1"/>
          <p:nvPr/>
        </p:nvSpPr>
        <p:spPr>
          <a:xfrm>
            <a:off x="457200" y="5045230"/>
            <a:ext cx="2743200" cy="369332"/>
          </a:xfrm>
          <a:prstGeom prst="rect">
            <a:avLst/>
          </a:prstGeom>
          <a:noFill/>
        </p:spPr>
        <p:txBody>
          <a:bodyPr wrap="square" rtlCol="0">
            <a:spAutoFit/>
          </a:bodyPr>
          <a:lstStyle/>
          <a:p>
            <a:r>
              <a:rPr lang="en-US" b="1" u="sng" dirty="0">
                <a:solidFill>
                  <a:srgbClr val="002060"/>
                </a:solidFill>
                <a:latin typeface="Arial Black" panose="020B0A04020102020204" pitchFamily="34" charset="0"/>
              </a:rPr>
              <a:t>Trunkey Solution </a:t>
            </a:r>
            <a:endParaRPr lang="en-IN" b="1" u="sng" dirty="0">
              <a:solidFill>
                <a:srgbClr val="002060"/>
              </a:solidFill>
              <a:latin typeface="Arial Black" panose="020B0A040201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object 3"/>
          <p:cNvSpPr txBox="1"/>
          <p:nvPr/>
        </p:nvSpPr>
        <p:spPr>
          <a:xfrm>
            <a:off x="8327704" y="5422738"/>
            <a:ext cx="80150" cy="171056"/>
          </a:xfrm>
          <a:prstGeom prst="rect">
            <a:avLst/>
          </a:prstGeom>
        </p:spPr>
        <p:txBody>
          <a:bodyPr wrap="square" lIns="0" tIns="0" rIns="0" bIns="0" rtlCol="0">
            <a:noAutofit/>
          </a:bodyPr>
          <a:lstStyle/>
          <a:p>
            <a:pPr marL="9525">
              <a:lnSpc>
                <a:spcPts val="1264"/>
              </a:lnSpc>
              <a:spcBef>
                <a:spcPts val="63"/>
              </a:spcBef>
            </a:pPr>
            <a:r>
              <a:rPr baseline="3413" dirty="0">
                <a:solidFill>
                  <a:srgbClr val="FFFFFF"/>
                </a:solidFill>
                <a:latin typeface="Candara"/>
                <a:cs typeface="Candara"/>
              </a:rPr>
              <a:t>.</a:t>
            </a:r>
            <a:endParaRPr sz="1200">
              <a:latin typeface="Candara"/>
              <a:cs typeface="Candara"/>
            </a:endParaRPr>
          </a:p>
        </p:txBody>
      </p:sp>
      <p:sp>
        <p:nvSpPr>
          <p:cNvPr id="9" name="TextBox 8"/>
          <p:cNvSpPr txBox="1"/>
          <p:nvPr/>
        </p:nvSpPr>
        <p:spPr>
          <a:xfrm>
            <a:off x="228600" y="129570"/>
            <a:ext cx="4465864" cy="784830"/>
          </a:xfrm>
          <a:prstGeom prst="rect">
            <a:avLst/>
          </a:prstGeom>
          <a:noFill/>
        </p:spPr>
        <p:txBody>
          <a:bodyPr wrap="square" rtlCol="0">
            <a:spAutoFit/>
          </a:bodyPr>
          <a:lstStyle/>
          <a:p>
            <a:r>
              <a:rPr lang="en-US" sz="4500" dirty="0">
                <a:solidFill>
                  <a:srgbClr val="002060"/>
                </a:solidFill>
                <a:latin typeface="Mistral" panose="03090702030407020403" pitchFamily="66" charset="0"/>
              </a:rPr>
              <a:t>Our Clients </a:t>
            </a:r>
            <a:endParaRPr lang="en-IN" sz="4500" dirty="0">
              <a:solidFill>
                <a:srgbClr val="002060"/>
              </a:solidFill>
              <a:latin typeface="Mistral" panose="03090702030407020403" pitchFamily="66"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667" t="26888" r="11333" b="35778"/>
          <a:stretch/>
        </p:blipFill>
        <p:spPr>
          <a:xfrm>
            <a:off x="1752600" y="1219200"/>
            <a:ext cx="2667000" cy="933450"/>
          </a:xfrm>
          <a:prstGeom prst="rect">
            <a:avLst/>
          </a:prstGeom>
          <a:ln>
            <a:noFill/>
          </a:ln>
          <a:effectLst>
            <a:softEdge rad="112500"/>
          </a:effec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27273" b="22727"/>
          <a:stretch/>
        </p:blipFill>
        <p:spPr>
          <a:xfrm>
            <a:off x="5257800" y="1248137"/>
            <a:ext cx="2667000" cy="838200"/>
          </a:xfrm>
          <a:prstGeom prst="rect">
            <a:avLst/>
          </a:prstGeom>
          <a:ln>
            <a:noFill/>
          </a:ln>
          <a:effectLst>
            <a:softEdge rad="112500"/>
          </a:effectLst>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1218" t="21977" r="1218" b="25275"/>
          <a:stretch/>
        </p:blipFill>
        <p:spPr>
          <a:xfrm>
            <a:off x="3086100" y="2457450"/>
            <a:ext cx="3909332" cy="914400"/>
          </a:xfrm>
          <a:prstGeom prst="rect">
            <a:avLst/>
          </a:prstGeom>
          <a:ln>
            <a:noFill/>
          </a:ln>
          <a:effectLst>
            <a:softEdge rad="1125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0" y="3981450"/>
            <a:ext cx="2362200" cy="933450"/>
          </a:xfrm>
          <a:prstGeom prst="rect">
            <a:avLst/>
          </a:prstGeom>
          <a:ln>
            <a:noFill/>
          </a:ln>
          <a:effectLst>
            <a:softEdge rad="112500"/>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9257" y="3886200"/>
            <a:ext cx="2443144" cy="962387"/>
          </a:xfrm>
          <a:prstGeom prst="rect">
            <a:avLst/>
          </a:prstGeom>
          <a:ln>
            <a:noFill/>
          </a:ln>
          <a:effectLst>
            <a:softEdge rad="112500"/>
          </a:effectLst>
        </p:spPr>
      </p:pic>
    </p:spTree>
    <p:extLst>
      <p:ext uri="{BB962C8B-B14F-4D97-AF65-F5344CB8AC3E}">
        <p14:creationId xmlns:p14="http://schemas.microsoft.com/office/powerpoint/2010/main" val="1313227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object 3"/>
          <p:cNvSpPr txBox="1"/>
          <p:nvPr/>
        </p:nvSpPr>
        <p:spPr>
          <a:xfrm>
            <a:off x="8327704" y="5422738"/>
            <a:ext cx="80150" cy="171056"/>
          </a:xfrm>
          <a:prstGeom prst="rect">
            <a:avLst/>
          </a:prstGeom>
        </p:spPr>
        <p:txBody>
          <a:bodyPr wrap="square" lIns="0" tIns="0" rIns="0" bIns="0" rtlCol="0">
            <a:noAutofit/>
          </a:bodyPr>
          <a:lstStyle/>
          <a:p>
            <a:pPr marL="9525">
              <a:lnSpc>
                <a:spcPts val="1264"/>
              </a:lnSpc>
              <a:spcBef>
                <a:spcPts val="63"/>
              </a:spcBef>
            </a:pPr>
            <a:r>
              <a:rPr baseline="3413" dirty="0">
                <a:solidFill>
                  <a:srgbClr val="FFFFFF"/>
                </a:solidFill>
                <a:latin typeface="Candara"/>
                <a:cs typeface="Candara"/>
              </a:rPr>
              <a:t>.</a:t>
            </a:r>
            <a:endParaRPr sz="1200">
              <a:latin typeface="Candara"/>
              <a:cs typeface="Candara"/>
            </a:endParaRPr>
          </a:p>
        </p:txBody>
      </p:sp>
      <p:sp>
        <p:nvSpPr>
          <p:cNvPr id="9" name="TextBox 8"/>
          <p:cNvSpPr txBox="1"/>
          <p:nvPr/>
        </p:nvSpPr>
        <p:spPr>
          <a:xfrm>
            <a:off x="228600" y="129570"/>
            <a:ext cx="4465864" cy="784830"/>
          </a:xfrm>
          <a:prstGeom prst="rect">
            <a:avLst/>
          </a:prstGeom>
          <a:noFill/>
        </p:spPr>
        <p:txBody>
          <a:bodyPr wrap="square" rtlCol="0">
            <a:spAutoFit/>
          </a:bodyPr>
          <a:lstStyle/>
          <a:p>
            <a:r>
              <a:rPr lang="en-US" sz="4500" dirty="0">
                <a:solidFill>
                  <a:srgbClr val="002060"/>
                </a:solidFill>
                <a:latin typeface="Mistral" panose="03090702030407020403" pitchFamily="66" charset="0"/>
              </a:rPr>
              <a:t>Projects Delivered</a:t>
            </a:r>
            <a:endParaRPr lang="en-IN" sz="4500" dirty="0">
              <a:solidFill>
                <a:srgbClr val="002060"/>
              </a:solidFill>
              <a:latin typeface="Mistral" panose="03090702030407020403" pitchFamily="66"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667" t="26888" r="11333" b="35778"/>
          <a:stretch/>
        </p:blipFill>
        <p:spPr>
          <a:xfrm>
            <a:off x="7685314" y="129570"/>
            <a:ext cx="2667000" cy="933450"/>
          </a:xfrm>
          <a:prstGeom prst="rect">
            <a:avLst/>
          </a:prstGeom>
          <a:ln>
            <a:noFill/>
          </a:ln>
          <a:effectLst>
            <a:softEdge rad="112500"/>
          </a:effectLst>
        </p:spPr>
      </p:pic>
      <p:sp>
        <p:nvSpPr>
          <p:cNvPr id="4" name="TextBox 3"/>
          <p:cNvSpPr txBox="1"/>
          <p:nvPr/>
        </p:nvSpPr>
        <p:spPr>
          <a:xfrm>
            <a:off x="227034" y="914400"/>
            <a:ext cx="2238113" cy="923330"/>
          </a:xfrm>
          <a:prstGeom prst="rect">
            <a:avLst/>
          </a:prstGeom>
          <a:noFill/>
        </p:spPr>
        <p:txBody>
          <a:bodyPr wrap="none" rtlCol="0">
            <a:spAutoFit/>
          </a:bodyPr>
          <a:lstStyle/>
          <a:p>
            <a:r>
              <a:rPr lang="en-US" dirty="0">
                <a:latin typeface="Britannic Bold" panose="020B0903060703020204" pitchFamily="34" charset="0"/>
              </a:rPr>
              <a:t>Area – 5200 </a:t>
            </a:r>
            <a:r>
              <a:rPr lang="en-US" dirty="0" err="1">
                <a:latin typeface="Britannic Bold" panose="020B0903060703020204" pitchFamily="34" charset="0"/>
              </a:rPr>
              <a:t>Sqft</a:t>
            </a:r>
            <a:r>
              <a:rPr lang="en-US" dirty="0">
                <a:latin typeface="Britannic Bold" panose="020B0903060703020204" pitchFamily="34" charset="0"/>
              </a:rPr>
              <a:t>.</a:t>
            </a:r>
          </a:p>
          <a:p>
            <a:r>
              <a:rPr lang="en-US" dirty="0">
                <a:latin typeface="Britannic Bold" panose="020B0903060703020204" pitchFamily="34" charset="0"/>
              </a:rPr>
              <a:t>Location – Mumbai</a:t>
            </a:r>
          </a:p>
          <a:p>
            <a:r>
              <a:rPr lang="en-US" dirty="0">
                <a:latin typeface="Britannic Bold" panose="020B0903060703020204" pitchFamily="34" charset="0"/>
              </a:rPr>
              <a:t>Job – C&amp;I, Electrical</a:t>
            </a:r>
            <a:endParaRPr lang="en-IN" dirty="0">
              <a:latin typeface="Britannic Bold" panose="020B0903060703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6440" y="1572664"/>
            <a:ext cx="4884360" cy="2442180"/>
          </a:xfrm>
          <a:prstGeom prst="rect">
            <a:avLst/>
          </a:prstGeom>
          <a:ln>
            <a:noFill/>
          </a:ln>
          <a:effectLst>
            <a:softEdge rad="112500"/>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680" y="1981200"/>
            <a:ext cx="4884360" cy="2823180"/>
          </a:xfrm>
          <a:prstGeom prst="rect">
            <a:avLst/>
          </a:prstGeom>
          <a:ln>
            <a:noFill/>
          </a:ln>
          <a:effectLst>
            <a:softEdge rad="112500"/>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0566" y="5139720"/>
            <a:ext cx="4884360" cy="2442180"/>
          </a:xfrm>
          <a:prstGeom prst="rect">
            <a:avLst/>
          </a:prstGeom>
          <a:ln>
            <a:noFill/>
          </a:ln>
          <a:effectLst>
            <a:softEdge rad="112500"/>
          </a:effec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6440" y="4606320"/>
            <a:ext cx="4884360" cy="2556480"/>
          </a:xfrm>
          <a:prstGeom prst="rect">
            <a:avLst/>
          </a:prstGeom>
          <a:ln>
            <a:noFill/>
          </a:ln>
          <a:effectLst>
            <a:softEdge rad="112500"/>
          </a:effectLst>
        </p:spPr>
      </p:pic>
    </p:spTree>
    <p:extLst>
      <p:ext uri="{BB962C8B-B14F-4D97-AF65-F5344CB8AC3E}">
        <p14:creationId xmlns:p14="http://schemas.microsoft.com/office/powerpoint/2010/main" val="1317329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object 3"/>
          <p:cNvSpPr txBox="1"/>
          <p:nvPr/>
        </p:nvSpPr>
        <p:spPr>
          <a:xfrm>
            <a:off x="8327704" y="5422738"/>
            <a:ext cx="80150" cy="171056"/>
          </a:xfrm>
          <a:prstGeom prst="rect">
            <a:avLst/>
          </a:prstGeom>
        </p:spPr>
        <p:txBody>
          <a:bodyPr wrap="square" lIns="0" tIns="0" rIns="0" bIns="0" rtlCol="0">
            <a:noAutofit/>
          </a:bodyPr>
          <a:lstStyle/>
          <a:p>
            <a:pPr marL="9525">
              <a:lnSpc>
                <a:spcPts val="1264"/>
              </a:lnSpc>
              <a:spcBef>
                <a:spcPts val="63"/>
              </a:spcBef>
            </a:pPr>
            <a:r>
              <a:rPr baseline="3413" dirty="0">
                <a:solidFill>
                  <a:srgbClr val="FFFFFF"/>
                </a:solidFill>
                <a:latin typeface="Candara"/>
                <a:cs typeface="Candara"/>
              </a:rPr>
              <a:t>.</a:t>
            </a:r>
            <a:endParaRPr sz="1200">
              <a:latin typeface="Candara"/>
              <a:cs typeface="Candara"/>
            </a:endParaRPr>
          </a:p>
        </p:txBody>
      </p:sp>
      <p:sp>
        <p:nvSpPr>
          <p:cNvPr id="9" name="TextBox 8"/>
          <p:cNvSpPr txBox="1"/>
          <p:nvPr/>
        </p:nvSpPr>
        <p:spPr>
          <a:xfrm>
            <a:off x="228600" y="129570"/>
            <a:ext cx="4465864" cy="784830"/>
          </a:xfrm>
          <a:prstGeom prst="rect">
            <a:avLst/>
          </a:prstGeom>
          <a:noFill/>
        </p:spPr>
        <p:txBody>
          <a:bodyPr wrap="square" rtlCol="0">
            <a:spAutoFit/>
          </a:bodyPr>
          <a:lstStyle/>
          <a:p>
            <a:r>
              <a:rPr lang="en-US" sz="4500" dirty="0">
                <a:solidFill>
                  <a:srgbClr val="002060"/>
                </a:solidFill>
                <a:latin typeface="Mistral" panose="03090702030407020403" pitchFamily="66" charset="0"/>
              </a:rPr>
              <a:t>Projects Delivered</a:t>
            </a:r>
            <a:endParaRPr lang="en-IN" sz="4500" dirty="0">
              <a:solidFill>
                <a:srgbClr val="002060"/>
              </a:solidFill>
              <a:latin typeface="Mistral" panose="03090702030407020403" pitchFamily="66"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895" t="26937" r="1895" b="21638"/>
          <a:stretch/>
        </p:blipFill>
        <p:spPr>
          <a:xfrm>
            <a:off x="8407854" y="228600"/>
            <a:ext cx="1650546" cy="632430"/>
          </a:xfrm>
          <a:prstGeom prst="rect">
            <a:avLst/>
          </a:prstGeom>
          <a:ln>
            <a:noFill/>
          </a:ln>
          <a:effectLst>
            <a:softEdge rad="112500"/>
          </a:effectLst>
        </p:spPr>
      </p:pic>
      <p:sp>
        <p:nvSpPr>
          <p:cNvPr id="4" name="TextBox 3"/>
          <p:cNvSpPr txBox="1"/>
          <p:nvPr/>
        </p:nvSpPr>
        <p:spPr>
          <a:xfrm>
            <a:off x="227034" y="914400"/>
            <a:ext cx="4684296" cy="923330"/>
          </a:xfrm>
          <a:prstGeom prst="rect">
            <a:avLst/>
          </a:prstGeom>
          <a:noFill/>
        </p:spPr>
        <p:txBody>
          <a:bodyPr wrap="none" rtlCol="0">
            <a:spAutoFit/>
          </a:bodyPr>
          <a:lstStyle/>
          <a:p>
            <a:r>
              <a:rPr lang="en-US" dirty="0">
                <a:latin typeface="Britannic Bold" panose="020B0903060703020204" pitchFamily="34" charset="0"/>
              </a:rPr>
              <a:t>Area – 6500 </a:t>
            </a:r>
            <a:r>
              <a:rPr lang="en-US" dirty="0" err="1">
                <a:latin typeface="Britannic Bold" panose="020B0903060703020204" pitchFamily="34" charset="0"/>
              </a:rPr>
              <a:t>Sqft</a:t>
            </a:r>
            <a:r>
              <a:rPr lang="en-US" dirty="0">
                <a:latin typeface="Britannic Bold" panose="020B0903060703020204" pitchFamily="34" charset="0"/>
              </a:rPr>
              <a:t>.</a:t>
            </a:r>
          </a:p>
          <a:p>
            <a:r>
              <a:rPr lang="en-US" dirty="0">
                <a:latin typeface="Britannic Bold" panose="020B0903060703020204" pitchFamily="34" charset="0"/>
              </a:rPr>
              <a:t>Location – Jaipur</a:t>
            </a:r>
          </a:p>
          <a:p>
            <a:r>
              <a:rPr lang="en-US" dirty="0">
                <a:latin typeface="Britannic Bold" panose="020B0903060703020204" pitchFamily="34" charset="0"/>
              </a:rPr>
              <a:t>Job – C&amp;I, Electrical, HVAC, </a:t>
            </a:r>
            <a:r>
              <a:rPr lang="en-US" dirty="0" err="1">
                <a:latin typeface="Britannic Bold" panose="020B0903060703020204" pitchFamily="34" charset="0"/>
              </a:rPr>
              <a:t>Fire&amp;Plumbing</a:t>
            </a:r>
            <a:r>
              <a:rPr lang="en-US" dirty="0">
                <a:latin typeface="Britannic Bold" panose="020B0903060703020204" pitchFamily="34" charset="0"/>
              </a:rPr>
              <a:t>. </a:t>
            </a:r>
            <a:endParaRPr lang="en-IN" dirty="0">
              <a:latin typeface="Britannic Bold" panose="020B0903060703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6440" y="1677448"/>
            <a:ext cx="4884360" cy="2589752"/>
          </a:xfrm>
          <a:prstGeom prst="rect">
            <a:avLst/>
          </a:prstGeom>
          <a:ln>
            <a:noFill/>
          </a:ln>
          <a:effectLst>
            <a:softEdge rad="112500"/>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680" y="2057400"/>
            <a:ext cx="4884360" cy="2548920"/>
          </a:xfrm>
          <a:prstGeom prst="rect">
            <a:avLst/>
          </a:prstGeom>
          <a:ln>
            <a:noFill/>
          </a:ln>
          <a:effectLst>
            <a:softEdge rad="112500"/>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680" y="4825990"/>
            <a:ext cx="4884360" cy="2641610"/>
          </a:xfrm>
          <a:prstGeom prst="rect">
            <a:avLst/>
          </a:prstGeom>
          <a:ln>
            <a:noFill/>
          </a:ln>
          <a:effectLst>
            <a:softEdge rad="112500"/>
          </a:effec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6440" y="4606320"/>
            <a:ext cx="4884360" cy="2556480"/>
          </a:xfrm>
          <a:prstGeom prst="rect">
            <a:avLst/>
          </a:prstGeom>
          <a:ln>
            <a:noFill/>
          </a:ln>
          <a:effectLst>
            <a:softEdge rad="112500"/>
          </a:effectLst>
        </p:spPr>
      </p:pic>
    </p:spTree>
    <p:extLst>
      <p:ext uri="{BB962C8B-B14F-4D97-AF65-F5344CB8AC3E}">
        <p14:creationId xmlns:p14="http://schemas.microsoft.com/office/powerpoint/2010/main" val="1050688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object 3"/>
          <p:cNvSpPr txBox="1"/>
          <p:nvPr/>
        </p:nvSpPr>
        <p:spPr>
          <a:xfrm>
            <a:off x="8327704" y="5422738"/>
            <a:ext cx="80150" cy="171056"/>
          </a:xfrm>
          <a:prstGeom prst="rect">
            <a:avLst/>
          </a:prstGeom>
        </p:spPr>
        <p:txBody>
          <a:bodyPr wrap="square" lIns="0" tIns="0" rIns="0" bIns="0" rtlCol="0">
            <a:noAutofit/>
          </a:bodyPr>
          <a:lstStyle/>
          <a:p>
            <a:pPr marL="9525">
              <a:lnSpc>
                <a:spcPts val="1264"/>
              </a:lnSpc>
              <a:spcBef>
                <a:spcPts val="63"/>
              </a:spcBef>
            </a:pPr>
            <a:r>
              <a:rPr baseline="3413" dirty="0">
                <a:solidFill>
                  <a:srgbClr val="FFFFFF"/>
                </a:solidFill>
                <a:latin typeface="Candara"/>
                <a:cs typeface="Candara"/>
              </a:rPr>
              <a:t>.</a:t>
            </a:r>
            <a:endParaRPr sz="1200">
              <a:latin typeface="Candara"/>
              <a:cs typeface="Candara"/>
            </a:endParaRPr>
          </a:p>
        </p:txBody>
      </p:sp>
      <p:sp>
        <p:nvSpPr>
          <p:cNvPr id="9" name="TextBox 8"/>
          <p:cNvSpPr txBox="1"/>
          <p:nvPr/>
        </p:nvSpPr>
        <p:spPr>
          <a:xfrm>
            <a:off x="228600" y="129570"/>
            <a:ext cx="4465864" cy="784830"/>
          </a:xfrm>
          <a:prstGeom prst="rect">
            <a:avLst/>
          </a:prstGeom>
          <a:noFill/>
        </p:spPr>
        <p:txBody>
          <a:bodyPr wrap="square" rtlCol="0">
            <a:spAutoFit/>
          </a:bodyPr>
          <a:lstStyle/>
          <a:p>
            <a:r>
              <a:rPr lang="en-US" sz="4500" dirty="0">
                <a:solidFill>
                  <a:srgbClr val="002060"/>
                </a:solidFill>
                <a:latin typeface="Mistral" panose="03090702030407020403" pitchFamily="66" charset="0"/>
              </a:rPr>
              <a:t>Projects Delivered</a:t>
            </a:r>
            <a:endParaRPr lang="en-IN" sz="4500" dirty="0">
              <a:solidFill>
                <a:srgbClr val="002060"/>
              </a:solidFill>
              <a:latin typeface="Mistral" panose="03090702030407020403" pitchFamily="66"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6936" b="24084"/>
          <a:stretch/>
        </p:blipFill>
        <p:spPr>
          <a:xfrm>
            <a:off x="8270875" y="152400"/>
            <a:ext cx="1711325" cy="838200"/>
          </a:xfrm>
          <a:prstGeom prst="rect">
            <a:avLst/>
          </a:prstGeom>
          <a:ln>
            <a:noFill/>
          </a:ln>
          <a:effectLst>
            <a:softEdge rad="112500"/>
          </a:effectLst>
        </p:spPr>
      </p:pic>
      <p:sp>
        <p:nvSpPr>
          <p:cNvPr id="4" name="TextBox 3"/>
          <p:cNvSpPr txBox="1"/>
          <p:nvPr/>
        </p:nvSpPr>
        <p:spPr>
          <a:xfrm>
            <a:off x="227034" y="914400"/>
            <a:ext cx="4684296" cy="923330"/>
          </a:xfrm>
          <a:prstGeom prst="rect">
            <a:avLst/>
          </a:prstGeom>
          <a:noFill/>
        </p:spPr>
        <p:txBody>
          <a:bodyPr wrap="none" rtlCol="0">
            <a:spAutoFit/>
          </a:bodyPr>
          <a:lstStyle/>
          <a:p>
            <a:r>
              <a:rPr lang="en-US" dirty="0">
                <a:latin typeface="Britannic Bold" panose="020B0903060703020204" pitchFamily="34" charset="0"/>
              </a:rPr>
              <a:t>Area – 3500 </a:t>
            </a:r>
            <a:r>
              <a:rPr lang="en-US" dirty="0" err="1">
                <a:latin typeface="Britannic Bold" panose="020B0903060703020204" pitchFamily="34" charset="0"/>
              </a:rPr>
              <a:t>Sqft</a:t>
            </a:r>
            <a:r>
              <a:rPr lang="en-US" dirty="0">
                <a:latin typeface="Britannic Bold" panose="020B0903060703020204" pitchFamily="34" charset="0"/>
              </a:rPr>
              <a:t>.</a:t>
            </a:r>
          </a:p>
          <a:p>
            <a:r>
              <a:rPr lang="en-US" dirty="0">
                <a:latin typeface="Britannic Bold" panose="020B0903060703020204" pitchFamily="34" charset="0"/>
              </a:rPr>
              <a:t>Location – Delhi</a:t>
            </a:r>
          </a:p>
          <a:p>
            <a:r>
              <a:rPr lang="en-US" dirty="0">
                <a:latin typeface="Britannic Bold" panose="020B0903060703020204" pitchFamily="34" charset="0"/>
              </a:rPr>
              <a:t>Job – C&amp;I, Electrical, HVAC, </a:t>
            </a:r>
            <a:r>
              <a:rPr lang="en-US" dirty="0" err="1">
                <a:latin typeface="Britannic Bold" panose="020B0903060703020204" pitchFamily="34" charset="0"/>
              </a:rPr>
              <a:t>Fire&amp;Plumbing</a:t>
            </a:r>
            <a:r>
              <a:rPr lang="en-US" dirty="0">
                <a:latin typeface="Britannic Bold" panose="020B0903060703020204" pitchFamily="34" charset="0"/>
              </a:rPr>
              <a:t>. </a:t>
            </a:r>
            <a:endParaRPr lang="en-IN" dirty="0">
              <a:latin typeface="Britannic Bold" panose="020B0903060703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8211" y="1447801"/>
            <a:ext cx="4884360" cy="2590800"/>
          </a:xfrm>
          <a:prstGeom prst="rect">
            <a:avLst/>
          </a:prstGeom>
          <a:ln>
            <a:noFill/>
          </a:ln>
          <a:effectLst>
            <a:softEdge rad="112500"/>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680" y="2232879"/>
            <a:ext cx="4884360" cy="2197962"/>
          </a:xfrm>
          <a:prstGeom prst="rect">
            <a:avLst/>
          </a:prstGeom>
          <a:ln>
            <a:noFill/>
          </a:ln>
          <a:effectLst>
            <a:softEdge rad="112500"/>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680" y="4953000"/>
            <a:ext cx="4884360" cy="2514600"/>
          </a:xfrm>
          <a:prstGeom prst="rect">
            <a:avLst/>
          </a:prstGeom>
          <a:ln>
            <a:noFill/>
          </a:ln>
          <a:effectLst>
            <a:softEdge rad="112500"/>
          </a:effec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6440" y="4648200"/>
            <a:ext cx="4884360" cy="2491522"/>
          </a:xfrm>
          <a:prstGeom prst="rect">
            <a:avLst/>
          </a:prstGeom>
          <a:ln>
            <a:noFill/>
          </a:ln>
          <a:effectLst>
            <a:softEdge rad="112500"/>
          </a:effectLst>
        </p:spPr>
      </p:pic>
    </p:spTree>
    <p:extLst>
      <p:ext uri="{BB962C8B-B14F-4D97-AF65-F5344CB8AC3E}">
        <p14:creationId xmlns:p14="http://schemas.microsoft.com/office/powerpoint/2010/main" val="262823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object 3"/>
          <p:cNvSpPr txBox="1"/>
          <p:nvPr/>
        </p:nvSpPr>
        <p:spPr>
          <a:xfrm>
            <a:off x="8327704" y="5422738"/>
            <a:ext cx="80150" cy="171056"/>
          </a:xfrm>
          <a:prstGeom prst="rect">
            <a:avLst/>
          </a:prstGeom>
        </p:spPr>
        <p:txBody>
          <a:bodyPr wrap="square" lIns="0" tIns="0" rIns="0" bIns="0" rtlCol="0">
            <a:noAutofit/>
          </a:bodyPr>
          <a:lstStyle/>
          <a:p>
            <a:pPr marL="9525">
              <a:lnSpc>
                <a:spcPts val="1264"/>
              </a:lnSpc>
              <a:spcBef>
                <a:spcPts val="63"/>
              </a:spcBef>
            </a:pPr>
            <a:r>
              <a:rPr baseline="3413" dirty="0">
                <a:solidFill>
                  <a:srgbClr val="FFFFFF"/>
                </a:solidFill>
                <a:latin typeface="Candara"/>
                <a:cs typeface="Candara"/>
              </a:rPr>
              <a:t>.</a:t>
            </a:r>
            <a:endParaRPr sz="1200">
              <a:latin typeface="Candara"/>
              <a:cs typeface="Candara"/>
            </a:endParaRPr>
          </a:p>
        </p:txBody>
      </p:sp>
      <p:sp>
        <p:nvSpPr>
          <p:cNvPr id="9" name="TextBox 8"/>
          <p:cNvSpPr txBox="1"/>
          <p:nvPr/>
        </p:nvSpPr>
        <p:spPr>
          <a:xfrm>
            <a:off x="228600" y="129570"/>
            <a:ext cx="4465864" cy="784830"/>
          </a:xfrm>
          <a:prstGeom prst="rect">
            <a:avLst/>
          </a:prstGeom>
          <a:noFill/>
        </p:spPr>
        <p:txBody>
          <a:bodyPr wrap="square" rtlCol="0">
            <a:spAutoFit/>
          </a:bodyPr>
          <a:lstStyle/>
          <a:p>
            <a:r>
              <a:rPr lang="en-US" sz="4500" dirty="0">
                <a:solidFill>
                  <a:srgbClr val="002060"/>
                </a:solidFill>
                <a:latin typeface="Mistral" panose="03090702030407020403" pitchFamily="66" charset="0"/>
              </a:rPr>
              <a:t>Projects Delivered</a:t>
            </a:r>
            <a:endParaRPr lang="en-IN" sz="4500" dirty="0">
              <a:solidFill>
                <a:srgbClr val="002060"/>
              </a:solidFill>
              <a:latin typeface="Mistral" panose="03090702030407020403" pitchFamily="66"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667" t="26888" r="11333" b="35778"/>
          <a:stretch/>
        </p:blipFill>
        <p:spPr>
          <a:xfrm>
            <a:off x="7685314" y="129570"/>
            <a:ext cx="2667000" cy="933450"/>
          </a:xfrm>
          <a:prstGeom prst="rect">
            <a:avLst/>
          </a:prstGeom>
          <a:ln>
            <a:noFill/>
          </a:ln>
          <a:effectLst>
            <a:softEdge rad="112500"/>
          </a:effectLst>
        </p:spPr>
      </p:pic>
      <p:sp>
        <p:nvSpPr>
          <p:cNvPr id="4" name="TextBox 3"/>
          <p:cNvSpPr txBox="1"/>
          <p:nvPr/>
        </p:nvSpPr>
        <p:spPr>
          <a:xfrm>
            <a:off x="227034" y="914400"/>
            <a:ext cx="4687502" cy="923330"/>
          </a:xfrm>
          <a:prstGeom prst="rect">
            <a:avLst/>
          </a:prstGeom>
          <a:noFill/>
        </p:spPr>
        <p:txBody>
          <a:bodyPr wrap="none" rtlCol="0">
            <a:spAutoFit/>
          </a:bodyPr>
          <a:lstStyle/>
          <a:p>
            <a:r>
              <a:rPr lang="en-US" dirty="0">
                <a:latin typeface="Britannic Bold" panose="020B0903060703020204" pitchFamily="34" charset="0"/>
              </a:rPr>
              <a:t>Area – 8000 </a:t>
            </a:r>
            <a:r>
              <a:rPr lang="en-US" dirty="0" err="1">
                <a:latin typeface="Britannic Bold" panose="020B0903060703020204" pitchFamily="34" charset="0"/>
              </a:rPr>
              <a:t>Sqft</a:t>
            </a:r>
            <a:r>
              <a:rPr lang="en-US" dirty="0">
                <a:latin typeface="Britannic Bold" panose="020B0903060703020204" pitchFamily="34" charset="0"/>
              </a:rPr>
              <a:t>.</a:t>
            </a:r>
          </a:p>
          <a:p>
            <a:r>
              <a:rPr lang="en-US" dirty="0">
                <a:latin typeface="Britannic Bold" panose="020B0903060703020204" pitchFamily="34" charset="0"/>
              </a:rPr>
              <a:t>Location – Bangalore</a:t>
            </a:r>
          </a:p>
          <a:p>
            <a:r>
              <a:rPr lang="en-US" dirty="0">
                <a:latin typeface="Britannic Bold" panose="020B0903060703020204" pitchFamily="34" charset="0"/>
              </a:rPr>
              <a:t>Job – C&amp;I, Electrical, HVAC, Fire &amp; Plumbing</a:t>
            </a:r>
            <a:endParaRPr lang="en-IN" dirty="0">
              <a:latin typeface="Britannic Bold" panose="020B0903060703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6440" y="1600200"/>
            <a:ext cx="4884360" cy="2667000"/>
          </a:xfrm>
          <a:prstGeom prst="rect">
            <a:avLst/>
          </a:prstGeom>
          <a:ln>
            <a:noFill/>
          </a:ln>
          <a:effectLst>
            <a:softEdge rad="112500"/>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680" y="2057400"/>
            <a:ext cx="4884360" cy="2548920"/>
          </a:xfrm>
          <a:prstGeom prst="rect">
            <a:avLst/>
          </a:prstGeom>
          <a:ln>
            <a:noFill/>
          </a:ln>
          <a:effectLst>
            <a:softEdge rad="112500"/>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566" y="5029200"/>
            <a:ext cx="4884360" cy="2430591"/>
          </a:xfrm>
          <a:prstGeom prst="rect">
            <a:avLst/>
          </a:prstGeom>
          <a:ln>
            <a:noFill/>
          </a:ln>
          <a:effectLst>
            <a:softEdge rad="112500"/>
          </a:effec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6440" y="4724400"/>
            <a:ext cx="4884360" cy="2438400"/>
          </a:xfrm>
          <a:prstGeom prst="rect">
            <a:avLst/>
          </a:prstGeom>
          <a:ln>
            <a:noFill/>
          </a:ln>
          <a:effectLst>
            <a:softEdge rad="112500"/>
          </a:effectLst>
        </p:spPr>
      </p:pic>
    </p:spTree>
    <p:extLst>
      <p:ext uri="{BB962C8B-B14F-4D97-AF65-F5344CB8AC3E}">
        <p14:creationId xmlns:p14="http://schemas.microsoft.com/office/powerpoint/2010/main" val="2420643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object 3"/>
          <p:cNvSpPr txBox="1"/>
          <p:nvPr/>
        </p:nvSpPr>
        <p:spPr>
          <a:xfrm>
            <a:off x="8327704" y="5422738"/>
            <a:ext cx="80150" cy="171056"/>
          </a:xfrm>
          <a:prstGeom prst="rect">
            <a:avLst/>
          </a:prstGeom>
        </p:spPr>
        <p:txBody>
          <a:bodyPr wrap="square" lIns="0" tIns="0" rIns="0" bIns="0" rtlCol="0">
            <a:noAutofit/>
          </a:bodyPr>
          <a:lstStyle/>
          <a:p>
            <a:pPr marL="9525">
              <a:lnSpc>
                <a:spcPts val="1264"/>
              </a:lnSpc>
              <a:spcBef>
                <a:spcPts val="63"/>
              </a:spcBef>
            </a:pPr>
            <a:r>
              <a:rPr baseline="3413" dirty="0">
                <a:solidFill>
                  <a:srgbClr val="FFFFFF"/>
                </a:solidFill>
                <a:latin typeface="Candara"/>
                <a:cs typeface="Candara"/>
              </a:rPr>
              <a:t>.</a:t>
            </a:r>
            <a:endParaRPr sz="1200">
              <a:latin typeface="Candara"/>
              <a:cs typeface="Candara"/>
            </a:endParaRPr>
          </a:p>
        </p:txBody>
      </p:sp>
      <p:sp>
        <p:nvSpPr>
          <p:cNvPr id="9" name="TextBox 8"/>
          <p:cNvSpPr txBox="1"/>
          <p:nvPr/>
        </p:nvSpPr>
        <p:spPr>
          <a:xfrm>
            <a:off x="228600" y="129570"/>
            <a:ext cx="4465864" cy="784830"/>
          </a:xfrm>
          <a:prstGeom prst="rect">
            <a:avLst/>
          </a:prstGeom>
          <a:noFill/>
        </p:spPr>
        <p:txBody>
          <a:bodyPr wrap="square" rtlCol="0">
            <a:spAutoFit/>
          </a:bodyPr>
          <a:lstStyle/>
          <a:p>
            <a:r>
              <a:rPr lang="en-US" sz="4500" dirty="0">
                <a:solidFill>
                  <a:srgbClr val="002060"/>
                </a:solidFill>
                <a:latin typeface="Mistral" panose="03090702030407020403" pitchFamily="66" charset="0"/>
              </a:rPr>
              <a:t>Projects Delivered</a:t>
            </a:r>
            <a:endParaRPr lang="en-IN" sz="4500" dirty="0">
              <a:solidFill>
                <a:srgbClr val="002060"/>
              </a:solidFill>
              <a:latin typeface="Mistral" panose="03090702030407020403" pitchFamily="66"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667" t="26888" r="11333" b="35778"/>
          <a:stretch/>
        </p:blipFill>
        <p:spPr>
          <a:xfrm>
            <a:off x="7685314" y="129570"/>
            <a:ext cx="2667000" cy="933450"/>
          </a:xfrm>
          <a:prstGeom prst="rect">
            <a:avLst/>
          </a:prstGeom>
          <a:ln>
            <a:noFill/>
          </a:ln>
          <a:effectLst>
            <a:softEdge rad="112500"/>
          </a:effectLst>
        </p:spPr>
      </p:pic>
      <p:sp>
        <p:nvSpPr>
          <p:cNvPr id="4" name="TextBox 3"/>
          <p:cNvSpPr txBox="1"/>
          <p:nvPr/>
        </p:nvSpPr>
        <p:spPr>
          <a:xfrm>
            <a:off x="227034" y="914400"/>
            <a:ext cx="4687502" cy="923330"/>
          </a:xfrm>
          <a:prstGeom prst="rect">
            <a:avLst/>
          </a:prstGeom>
          <a:noFill/>
        </p:spPr>
        <p:txBody>
          <a:bodyPr wrap="none" rtlCol="0">
            <a:spAutoFit/>
          </a:bodyPr>
          <a:lstStyle/>
          <a:p>
            <a:r>
              <a:rPr lang="en-US" dirty="0">
                <a:latin typeface="Britannic Bold" panose="020B0903060703020204" pitchFamily="34" charset="0"/>
              </a:rPr>
              <a:t>Area – 8000 </a:t>
            </a:r>
            <a:r>
              <a:rPr lang="en-US" dirty="0" err="1">
                <a:latin typeface="Britannic Bold" panose="020B0903060703020204" pitchFamily="34" charset="0"/>
              </a:rPr>
              <a:t>Sqft</a:t>
            </a:r>
            <a:r>
              <a:rPr lang="en-US" dirty="0">
                <a:latin typeface="Britannic Bold" panose="020B0903060703020204" pitchFamily="34" charset="0"/>
              </a:rPr>
              <a:t>.</a:t>
            </a:r>
          </a:p>
          <a:p>
            <a:r>
              <a:rPr lang="en-US" dirty="0">
                <a:latin typeface="Britannic Bold" panose="020B0903060703020204" pitchFamily="34" charset="0"/>
              </a:rPr>
              <a:t>Location – Bangalore</a:t>
            </a:r>
          </a:p>
          <a:p>
            <a:r>
              <a:rPr lang="en-US" dirty="0">
                <a:latin typeface="Britannic Bold" panose="020B0903060703020204" pitchFamily="34" charset="0"/>
              </a:rPr>
              <a:t>Job – C&amp;I, Electrical, HVAC, Fire &amp; Plumbing</a:t>
            </a:r>
            <a:endParaRPr lang="en-IN" dirty="0">
              <a:latin typeface="Britannic Bold" panose="020B0903060703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6440" y="1600200"/>
            <a:ext cx="4884360" cy="2667000"/>
          </a:xfrm>
          <a:prstGeom prst="rect">
            <a:avLst/>
          </a:prstGeom>
          <a:ln>
            <a:noFill/>
          </a:ln>
          <a:effectLst>
            <a:softEdge rad="112500"/>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680" y="2057400"/>
            <a:ext cx="4884360" cy="2548920"/>
          </a:xfrm>
          <a:prstGeom prst="rect">
            <a:avLst/>
          </a:prstGeom>
          <a:ln>
            <a:noFill/>
          </a:ln>
          <a:effectLst>
            <a:softEdge rad="112500"/>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566" y="5029200"/>
            <a:ext cx="4884360" cy="2430591"/>
          </a:xfrm>
          <a:prstGeom prst="rect">
            <a:avLst/>
          </a:prstGeom>
          <a:ln>
            <a:noFill/>
          </a:ln>
          <a:effectLst>
            <a:softEdge rad="112500"/>
          </a:effec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6440" y="4724400"/>
            <a:ext cx="4884360" cy="2438400"/>
          </a:xfrm>
          <a:prstGeom prst="rect">
            <a:avLst/>
          </a:prstGeom>
          <a:ln>
            <a:noFill/>
          </a:ln>
          <a:effectLst>
            <a:softEdge rad="112500"/>
          </a:effectLst>
        </p:spPr>
      </p:pic>
    </p:spTree>
    <p:extLst>
      <p:ext uri="{BB962C8B-B14F-4D97-AF65-F5344CB8AC3E}">
        <p14:creationId xmlns:p14="http://schemas.microsoft.com/office/powerpoint/2010/main" val="1748394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824354"/>
            <a:ext cx="9296400" cy="3380413"/>
          </a:xfrm>
          <a:prstGeom prst="rect">
            <a:avLst/>
          </a:prstGeom>
        </p:spPr>
        <p:txBody>
          <a:bodyPr wrap="square">
            <a:spAutoFit/>
          </a:bodyPr>
          <a:lstStyle/>
          <a:p>
            <a:pPr algn="just">
              <a:lnSpc>
                <a:spcPct val="115000"/>
              </a:lnSpc>
              <a:spcAft>
                <a:spcPts val="800"/>
              </a:spcAft>
            </a:pPr>
            <a:r>
              <a:rPr lang="en-IN" sz="2000" baseline="30000" dirty="0">
                <a:latin typeface="Britannic Bold" panose="020B0903060703020204" pitchFamily="34" charset="0"/>
                <a:ea typeface="Calibri" panose="020F0502020204030204" pitchFamily="34" charset="0"/>
                <a:cs typeface="Times New Roman" panose="02020603050405020304" pitchFamily="18" charset="0"/>
              </a:rPr>
              <a:t>Today, the company is major suppliers of various services in interior designer industry. The company has shown robust</a:t>
            </a:r>
            <a:r>
              <a:rPr lang="en-IN" sz="2000" dirty="0">
                <a:latin typeface="Britannic Bold" panose="020B0903060703020204" pitchFamily="34" charset="0"/>
                <a:ea typeface="Calibri" panose="020F0502020204030204" pitchFamily="34" charset="0"/>
                <a:cs typeface="Times New Roman" panose="02020603050405020304" pitchFamily="18" charset="0"/>
              </a:rPr>
              <a:t> </a:t>
            </a:r>
            <a:r>
              <a:rPr lang="en-IN" sz="2000" baseline="30000" dirty="0">
                <a:latin typeface="Britannic Bold" panose="020B0903060703020204" pitchFamily="34" charset="0"/>
                <a:ea typeface="Calibri" panose="020F0502020204030204" pitchFamily="34" charset="0"/>
                <a:cs typeface="Times New Roman" panose="02020603050405020304" pitchFamily="18" charset="0"/>
              </a:rPr>
              <a:t>growth in its business, which is evident from its top line, which has grown tremendously. The company has also</a:t>
            </a:r>
            <a:r>
              <a:rPr lang="en-IN" sz="2000" dirty="0">
                <a:latin typeface="Britannic Bold" panose="020B0903060703020204" pitchFamily="34" charset="0"/>
                <a:ea typeface="Calibri" panose="020F0502020204030204" pitchFamily="34" charset="0"/>
                <a:cs typeface="Times New Roman" panose="02020603050405020304" pitchFamily="18" charset="0"/>
              </a:rPr>
              <a:t> </a:t>
            </a:r>
            <a:r>
              <a:rPr lang="en-IN" sz="2000" baseline="30000" dirty="0">
                <a:latin typeface="Britannic Bold" panose="020B0903060703020204" pitchFamily="34" charset="0"/>
                <a:ea typeface="Calibri" panose="020F0502020204030204" pitchFamily="34" charset="0"/>
                <a:cs typeface="Times New Roman" panose="02020603050405020304" pitchFamily="18" charset="0"/>
              </a:rPr>
              <a:t>aggressive plans to establish itself as one of the leading interior designer company with the highest level of quality standards and very competitive price.</a:t>
            </a:r>
            <a:endParaRPr lang="en-IN" sz="2000" dirty="0">
              <a:latin typeface="Britannic Bold" panose="020B0903060703020204" pitchFamily="34" charset="0"/>
              <a:ea typeface="Calibri" panose="020F0502020204030204" pitchFamily="34" charset="0"/>
              <a:cs typeface="Times New Roman" panose="02020603050405020304" pitchFamily="18" charset="0"/>
            </a:endParaRPr>
          </a:p>
          <a:p>
            <a:pPr algn="just">
              <a:lnSpc>
                <a:spcPct val="115000"/>
              </a:lnSpc>
              <a:spcBef>
                <a:spcPts val="5"/>
              </a:spcBef>
              <a:spcAft>
                <a:spcPts val="0"/>
              </a:spcAft>
            </a:pPr>
            <a:r>
              <a:rPr lang="en-IN" sz="2000" spc="5" baseline="30000" dirty="0">
                <a:latin typeface="Britannic Bold" panose="020B0903060703020204" pitchFamily="34" charset="0"/>
                <a:ea typeface="Times New Roman" panose="02020603050405020304" pitchFamily="18" charset="0"/>
              </a:rPr>
              <a:t> </a:t>
            </a:r>
            <a:endParaRPr lang="en-IN" sz="2000" dirty="0">
              <a:latin typeface="Britannic Bold" panose="020B0903060703020204" pitchFamily="34" charset="0"/>
              <a:ea typeface="Times New Roman" panose="02020603050405020304" pitchFamily="18" charset="0"/>
            </a:endParaRPr>
          </a:p>
          <a:p>
            <a:pPr algn="just">
              <a:lnSpc>
                <a:spcPct val="115000"/>
              </a:lnSpc>
              <a:spcBef>
                <a:spcPts val="5"/>
              </a:spcBef>
              <a:spcAft>
                <a:spcPts val="0"/>
              </a:spcAft>
            </a:pPr>
            <a:r>
              <a:rPr lang="en-IN" sz="2000" spc="5" baseline="30000" dirty="0">
                <a:latin typeface="Britannic Bold" panose="020B0903060703020204" pitchFamily="34" charset="0"/>
                <a:ea typeface="Times New Roman" panose="02020603050405020304" pitchFamily="18" charset="0"/>
              </a:rPr>
              <a:t>We, </a:t>
            </a:r>
            <a:r>
              <a:rPr lang="en-IN" sz="2000" spc="10" baseline="30000" dirty="0">
                <a:latin typeface="Britannic Bold" panose="020B0903060703020204" pitchFamily="34" charset="0"/>
                <a:ea typeface="Times New Roman" panose="02020603050405020304" pitchFamily="18" charset="0"/>
              </a:rPr>
              <a:t>U</a:t>
            </a:r>
            <a:r>
              <a:rPr lang="en-IN" sz="2000" spc="5" baseline="30000" dirty="0">
                <a:latin typeface="Britannic Bold" panose="020B0903060703020204" pitchFamily="34" charset="0"/>
                <a:ea typeface="Times New Roman" panose="02020603050405020304" pitchFamily="18" charset="0"/>
              </a:rPr>
              <a:t>tili</a:t>
            </a:r>
            <a:r>
              <a:rPr lang="en-IN" sz="2000" baseline="30000" dirty="0">
                <a:latin typeface="Britannic Bold" panose="020B0903060703020204" pitchFamily="34" charset="0"/>
                <a:ea typeface="Times New Roman" panose="02020603050405020304" pitchFamily="18" charset="0"/>
              </a:rPr>
              <a:t>z</a:t>
            </a:r>
            <a:r>
              <a:rPr lang="en-IN" sz="2000" spc="5" baseline="30000" dirty="0">
                <a:latin typeface="Britannic Bold" panose="020B0903060703020204" pitchFamily="34" charset="0"/>
                <a:ea typeface="Times New Roman" panose="02020603050405020304" pitchFamily="18" charset="0"/>
              </a:rPr>
              <a:t>i</a:t>
            </a:r>
            <a:r>
              <a:rPr lang="en-IN" sz="2000" spc="-5" baseline="30000" dirty="0">
                <a:latin typeface="Britannic Bold" panose="020B0903060703020204" pitchFamily="34" charset="0"/>
                <a:ea typeface="Times New Roman" panose="02020603050405020304" pitchFamily="18" charset="0"/>
              </a:rPr>
              <a:t>n</a:t>
            </a:r>
            <a:r>
              <a:rPr lang="en-IN" sz="2000" baseline="30000" dirty="0">
                <a:latin typeface="Britannic Bold" panose="020B0903060703020204" pitchFamily="34" charset="0"/>
                <a:ea typeface="Times New Roman" panose="02020603050405020304" pitchFamily="18" charset="0"/>
              </a:rPr>
              <a:t>g</a:t>
            </a:r>
            <a:r>
              <a:rPr lang="en-IN" sz="2000" spc="30" baseline="30000" dirty="0">
                <a:latin typeface="Britannic Bold" panose="020B0903060703020204" pitchFamily="34" charset="0"/>
                <a:ea typeface="Times New Roman" panose="02020603050405020304" pitchFamily="18" charset="0"/>
              </a:rPr>
              <a:t> </a:t>
            </a:r>
            <a:r>
              <a:rPr lang="en-IN" sz="2000" spc="-5" baseline="30000" dirty="0">
                <a:latin typeface="Britannic Bold" panose="020B0903060703020204" pitchFamily="34" charset="0"/>
                <a:ea typeface="Times New Roman" panose="02020603050405020304" pitchFamily="18" charset="0"/>
              </a:rPr>
              <a:t>o</a:t>
            </a:r>
            <a:r>
              <a:rPr lang="en-IN" sz="2000" baseline="30000" dirty="0">
                <a:latin typeface="Britannic Bold" panose="020B0903060703020204" pitchFamily="34" charset="0"/>
                <a:ea typeface="Times New Roman" panose="02020603050405020304" pitchFamily="18" charset="0"/>
              </a:rPr>
              <a:t>ur</a:t>
            </a:r>
            <a:r>
              <a:rPr lang="en-IN" sz="2000" spc="40" baseline="30000" dirty="0">
                <a:latin typeface="Britannic Bold" panose="020B0903060703020204" pitchFamily="34" charset="0"/>
                <a:ea typeface="Times New Roman" panose="02020603050405020304" pitchFamily="18" charset="0"/>
              </a:rPr>
              <a:t> </a:t>
            </a:r>
            <a:r>
              <a:rPr lang="en-IN" sz="2000" spc="5" baseline="30000" dirty="0">
                <a:latin typeface="Britannic Bold" panose="020B0903060703020204" pitchFamily="34" charset="0"/>
                <a:ea typeface="Times New Roman" panose="02020603050405020304" pitchFamily="18" charset="0"/>
              </a:rPr>
              <a:t>fi</a:t>
            </a:r>
            <a:r>
              <a:rPr lang="en-IN" sz="2000" spc="-5" baseline="30000" dirty="0">
                <a:latin typeface="Britannic Bold" panose="020B0903060703020204" pitchFamily="34" charset="0"/>
                <a:ea typeface="Times New Roman" panose="02020603050405020304" pitchFamily="18" charset="0"/>
              </a:rPr>
              <a:t>e</a:t>
            </a:r>
            <a:r>
              <a:rPr lang="en-IN" sz="2000" spc="5" baseline="30000" dirty="0">
                <a:latin typeface="Britannic Bold" panose="020B0903060703020204" pitchFamily="34" charset="0"/>
                <a:ea typeface="Times New Roman" panose="02020603050405020304" pitchFamily="18" charset="0"/>
              </a:rPr>
              <a:t>l</a:t>
            </a:r>
            <a:r>
              <a:rPr lang="en-IN" sz="2000" baseline="30000" dirty="0">
                <a:latin typeface="Britannic Bold" panose="020B0903060703020204" pitchFamily="34" charset="0"/>
                <a:ea typeface="Times New Roman" panose="02020603050405020304" pitchFamily="18" charset="0"/>
              </a:rPr>
              <a:t>d</a:t>
            </a:r>
            <a:r>
              <a:rPr lang="en-IN" sz="2000" spc="45" baseline="30000" dirty="0">
                <a:latin typeface="Britannic Bold" panose="020B0903060703020204" pitchFamily="34" charset="0"/>
                <a:ea typeface="Times New Roman" panose="02020603050405020304" pitchFamily="18" charset="0"/>
              </a:rPr>
              <a:t> </a:t>
            </a:r>
            <a:r>
              <a:rPr lang="en-IN" sz="2000" baseline="30000" dirty="0">
                <a:latin typeface="Britannic Bold" panose="020B0903060703020204" pitchFamily="34" charset="0"/>
                <a:ea typeface="Times New Roman" panose="02020603050405020304" pitchFamily="18" charset="0"/>
              </a:rPr>
              <a:t>-</a:t>
            </a:r>
            <a:r>
              <a:rPr lang="en-IN" sz="2000" spc="55" baseline="30000" dirty="0">
                <a:latin typeface="Britannic Bold" panose="020B0903060703020204" pitchFamily="34" charset="0"/>
                <a:ea typeface="Times New Roman" panose="02020603050405020304" pitchFamily="18" charset="0"/>
              </a:rPr>
              <a:t> </a:t>
            </a:r>
            <a:r>
              <a:rPr lang="en-IN" sz="2000" spc="5" baseline="30000" dirty="0">
                <a:latin typeface="Britannic Bold" panose="020B0903060703020204" pitchFamily="34" charset="0"/>
                <a:ea typeface="Times New Roman" panose="02020603050405020304" pitchFamily="18" charset="0"/>
              </a:rPr>
              <a:t>p</a:t>
            </a:r>
            <a:r>
              <a:rPr lang="en-IN" sz="2000" spc="-5" baseline="30000" dirty="0">
                <a:latin typeface="Britannic Bold" panose="020B0903060703020204" pitchFamily="34" charset="0"/>
                <a:ea typeface="Times New Roman" panose="02020603050405020304" pitchFamily="18" charset="0"/>
              </a:rPr>
              <a:t>ro</a:t>
            </a:r>
            <a:r>
              <a:rPr lang="en-IN" sz="2000" spc="10" baseline="30000" dirty="0">
                <a:latin typeface="Britannic Bold" panose="020B0903060703020204" pitchFamily="34" charset="0"/>
                <a:ea typeface="Times New Roman" panose="02020603050405020304" pitchFamily="18" charset="0"/>
              </a:rPr>
              <a:t>v</a:t>
            </a:r>
            <a:r>
              <a:rPr lang="en-IN" sz="2000" spc="-5" baseline="30000" dirty="0">
                <a:latin typeface="Britannic Bold" panose="020B0903060703020204" pitchFamily="34" charset="0"/>
                <a:ea typeface="Times New Roman" panose="02020603050405020304" pitchFamily="18" charset="0"/>
              </a:rPr>
              <a:t>e</a:t>
            </a:r>
            <a:r>
              <a:rPr lang="en-IN" sz="2000" baseline="30000" dirty="0">
                <a:latin typeface="Britannic Bold" panose="020B0903060703020204" pitchFamily="34" charset="0"/>
                <a:ea typeface="Times New Roman" panose="02020603050405020304" pitchFamily="18" charset="0"/>
              </a:rPr>
              <a:t>n</a:t>
            </a:r>
            <a:r>
              <a:rPr lang="en-IN" sz="2000" spc="25" baseline="30000" dirty="0">
                <a:latin typeface="Britannic Bold" panose="020B0903060703020204" pitchFamily="34" charset="0"/>
                <a:ea typeface="Times New Roman" panose="02020603050405020304" pitchFamily="18" charset="0"/>
              </a:rPr>
              <a:t> </a:t>
            </a:r>
            <a:r>
              <a:rPr lang="en-IN" sz="2000" spc="5" baseline="30000" dirty="0">
                <a:latin typeface="Britannic Bold" panose="020B0903060703020204" pitchFamily="34" charset="0"/>
                <a:ea typeface="Times New Roman" panose="02020603050405020304" pitchFamily="18" charset="0"/>
              </a:rPr>
              <a:t>p</a:t>
            </a:r>
            <a:r>
              <a:rPr lang="en-IN" sz="2000" spc="-5" baseline="30000" dirty="0">
                <a:latin typeface="Britannic Bold" panose="020B0903060703020204" pitchFamily="34" charset="0"/>
                <a:ea typeface="Times New Roman" panose="02020603050405020304" pitchFamily="18" charset="0"/>
              </a:rPr>
              <a:t>ro</a:t>
            </a:r>
            <a:r>
              <a:rPr lang="en-IN" sz="2000" spc="5" baseline="30000" dirty="0">
                <a:latin typeface="Britannic Bold" panose="020B0903060703020204" pitchFamily="34" charset="0"/>
                <a:ea typeface="Times New Roman" panose="02020603050405020304" pitchFamily="18" charset="0"/>
              </a:rPr>
              <a:t>j</a:t>
            </a:r>
            <a:r>
              <a:rPr lang="en-IN" sz="2000" spc="-5" baseline="30000" dirty="0">
                <a:latin typeface="Britannic Bold" panose="020B0903060703020204" pitchFamily="34" charset="0"/>
                <a:ea typeface="Times New Roman" panose="02020603050405020304" pitchFamily="18" charset="0"/>
              </a:rPr>
              <a:t>e</a:t>
            </a:r>
            <a:r>
              <a:rPr lang="en-IN" sz="2000" spc="5" baseline="30000" dirty="0">
                <a:latin typeface="Britannic Bold" panose="020B0903060703020204" pitchFamily="34" charset="0"/>
                <a:ea typeface="Times New Roman" panose="02020603050405020304" pitchFamily="18" charset="0"/>
              </a:rPr>
              <a:t>c</a:t>
            </a:r>
            <a:r>
              <a:rPr lang="en-IN" sz="2000" baseline="30000" dirty="0">
                <a:latin typeface="Britannic Bold" panose="020B0903060703020204" pitchFamily="34" charset="0"/>
                <a:ea typeface="Times New Roman" panose="02020603050405020304" pitchFamily="18" charset="0"/>
              </a:rPr>
              <a:t>t</a:t>
            </a:r>
            <a:r>
              <a:rPr lang="en-IN" sz="2000" spc="10" baseline="30000" dirty="0">
                <a:latin typeface="Britannic Bold" panose="020B0903060703020204" pitchFamily="34" charset="0"/>
                <a:ea typeface="Times New Roman" panose="02020603050405020304" pitchFamily="18" charset="0"/>
              </a:rPr>
              <a:t> t</a:t>
            </a:r>
            <a:r>
              <a:rPr lang="en-IN" sz="2000" baseline="30000" dirty="0">
                <a:latin typeface="Britannic Bold" panose="020B0903060703020204" pitchFamily="34" charset="0"/>
                <a:ea typeface="Times New Roman" panose="02020603050405020304" pitchFamily="18" charset="0"/>
              </a:rPr>
              <a:t>o</a:t>
            </a:r>
            <a:r>
              <a:rPr lang="en-IN" sz="2000" spc="165" baseline="30000" dirty="0">
                <a:latin typeface="Britannic Bold" panose="020B0903060703020204" pitchFamily="34" charset="0"/>
                <a:ea typeface="Times New Roman" panose="02020603050405020304" pitchFamily="18" charset="0"/>
              </a:rPr>
              <a:t> </a:t>
            </a:r>
            <a:r>
              <a:rPr lang="en-IN" sz="2000" spc="-5" baseline="30000" dirty="0">
                <a:latin typeface="Britannic Bold" panose="020B0903060703020204" pitchFamily="34" charset="0"/>
                <a:ea typeface="Times New Roman" panose="02020603050405020304" pitchFamily="18" charset="0"/>
              </a:rPr>
              <a:t>o</a:t>
            </a:r>
            <a:r>
              <a:rPr lang="en-IN" sz="2000" spc="5" baseline="30000" dirty="0">
                <a:latin typeface="Britannic Bold" panose="020B0903060703020204" pitchFamily="34" charset="0"/>
                <a:ea typeface="Times New Roman" panose="02020603050405020304" pitchFamily="18" charset="0"/>
              </a:rPr>
              <a:t>ff</a:t>
            </a:r>
            <a:r>
              <a:rPr lang="en-IN" sz="2000" spc="-5" baseline="30000" dirty="0">
                <a:latin typeface="Britannic Bold" panose="020B0903060703020204" pitchFamily="34" charset="0"/>
                <a:ea typeface="Times New Roman" panose="02020603050405020304" pitchFamily="18" charset="0"/>
              </a:rPr>
              <a:t>e</a:t>
            </a:r>
            <a:r>
              <a:rPr lang="en-IN" sz="2000" baseline="30000" dirty="0">
                <a:latin typeface="Britannic Bold" panose="020B0903060703020204" pitchFamily="34" charset="0"/>
                <a:ea typeface="Times New Roman" panose="02020603050405020304" pitchFamily="18" charset="0"/>
              </a:rPr>
              <a:t>r</a:t>
            </a:r>
            <a:r>
              <a:rPr lang="en-IN" sz="2000" spc="150" baseline="30000" dirty="0">
                <a:latin typeface="Britannic Bold" panose="020B0903060703020204" pitchFamily="34" charset="0"/>
                <a:ea typeface="Times New Roman" panose="02020603050405020304" pitchFamily="18" charset="0"/>
              </a:rPr>
              <a:t> </a:t>
            </a:r>
            <a:r>
              <a:rPr lang="en-IN" sz="2000" spc="5" baseline="30000" dirty="0">
                <a:latin typeface="Britannic Bold" panose="020B0903060703020204" pitchFamily="34" charset="0"/>
                <a:ea typeface="Times New Roman" panose="02020603050405020304" pitchFamily="18" charset="0"/>
              </a:rPr>
              <a:t>tr</a:t>
            </a:r>
            <a:r>
              <a:rPr lang="en-IN" sz="2000" baseline="30000" dirty="0">
                <a:latin typeface="Britannic Bold" panose="020B0903060703020204" pitchFamily="34" charset="0"/>
                <a:ea typeface="Times New Roman" panose="02020603050405020304" pitchFamily="18" charset="0"/>
              </a:rPr>
              <a:t>u</a:t>
            </a:r>
            <a:r>
              <a:rPr lang="en-IN" sz="2000" spc="5" baseline="30000" dirty="0">
                <a:latin typeface="Britannic Bold" panose="020B0903060703020204" pitchFamily="34" charset="0"/>
                <a:ea typeface="Times New Roman" panose="02020603050405020304" pitchFamily="18" charset="0"/>
              </a:rPr>
              <a:t>l</a:t>
            </a:r>
            <a:r>
              <a:rPr lang="en-IN" sz="2000" baseline="30000" dirty="0">
                <a:latin typeface="Britannic Bold" panose="020B0903060703020204" pitchFamily="34" charset="0"/>
                <a:ea typeface="Times New Roman" panose="02020603050405020304" pitchFamily="18" charset="0"/>
              </a:rPr>
              <a:t>y</a:t>
            </a:r>
            <a:r>
              <a:rPr lang="en-IN" sz="2000" spc="155" baseline="30000" dirty="0">
                <a:latin typeface="Britannic Bold" panose="020B0903060703020204" pitchFamily="34" charset="0"/>
                <a:ea typeface="Times New Roman" panose="02020603050405020304" pitchFamily="18" charset="0"/>
              </a:rPr>
              <a:t> </a:t>
            </a:r>
            <a:r>
              <a:rPr lang="en-IN" sz="2000" spc="5" baseline="30000" dirty="0">
                <a:latin typeface="Britannic Bold" panose="020B0903060703020204" pitchFamily="34" charset="0"/>
                <a:ea typeface="Times New Roman" panose="02020603050405020304" pitchFamily="18" charset="0"/>
              </a:rPr>
              <a:t>i</a:t>
            </a:r>
            <a:r>
              <a:rPr lang="en-IN" sz="2000" spc="-5" baseline="30000" dirty="0">
                <a:latin typeface="Britannic Bold" panose="020B0903060703020204" pitchFamily="34" charset="0"/>
                <a:ea typeface="Times New Roman" panose="02020603050405020304" pitchFamily="18" charset="0"/>
              </a:rPr>
              <a:t>n</a:t>
            </a:r>
            <a:r>
              <a:rPr lang="en-IN" sz="2000" spc="5" baseline="30000" dirty="0">
                <a:latin typeface="Britannic Bold" panose="020B0903060703020204" pitchFamily="34" charset="0"/>
                <a:ea typeface="Times New Roman" panose="02020603050405020304" pitchFamily="18" charset="0"/>
              </a:rPr>
              <a:t>te</a:t>
            </a:r>
            <a:r>
              <a:rPr lang="en-IN" sz="2000" spc="-5" baseline="30000" dirty="0">
                <a:latin typeface="Britannic Bold" panose="020B0903060703020204" pitchFamily="34" charset="0"/>
                <a:ea typeface="Times New Roman" panose="02020603050405020304" pitchFamily="18" charset="0"/>
              </a:rPr>
              <a:t>gr</a:t>
            </a:r>
            <a:r>
              <a:rPr lang="en-IN" sz="2000" baseline="30000" dirty="0">
                <a:latin typeface="Britannic Bold" panose="020B0903060703020204" pitchFamily="34" charset="0"/>
                <a:ea typeface="Times New Roman" panose="02020603050405020304" pitchFamily="18" charset="0"/>
              </a:rPr>
              <a:t>a</a:t>
            </a:r>
            <a:r>
              <a:rPr lang="en-IN" sz="2000" spc="10" baseline="30000" dirty="0">
                <a:latin typeface="Britannic Bold" panose="020B0903060703020204" pitchFamily="34" charset="0"/>
                <a:ea typeface="Times New Roman" panose="02020603050405020304" pitchFamily="18" charset="0"/>
              </a:rPr>
              <a:t>t</a:t>
            </a:r>
            <a:r>
              <a:rPr lang="en-IN" sz="2000" spc="-5" baseline="30000" dirty="0">
                <a:latin typeface="Britannic Bold" panose="020B0903060703020204" pitchFamily="34" charset="0"/>
                <a:ea typeface="Times New Roman" panose="02020603050405020304" pitchFamily="18" charset="0"/>
              </a:rPr>
              <a:t>e</a:t>
            </a:r>
            <a:r>
              <a:rPr lang="en-IN" sz="2000" baseline="30000" dirty="0">
                <a:latin typeface="Britannic Bold" panose="020B0903060703020204" pitchFamily="34" charset="0"/>
                <a:ea typeface="Times New Roman" panose="02020603050405020304" pitchFamily="18" charset="0"/>
              </a:rPr>
              <a:t>d</a:t>
            </a:r>
            <a:r>
              <a:rPr lang="en-IN" sz="2000" spc="140" baseline="30000" dirty="0">
                <a:latin typeface="Britannic Bold" panose="020B0903060703020204" pitchFamily="34" charset="0"/>
                <a:ea typeface="Times New Roman" panose="02020603050405020304" pitchFamily="18" charset="0"/>
              </a:rPr>
              <a:t> </a:t>
            </a:r>
            <a:r>
              <a:rPr lang="en-IN" sz="2000" spc="-5" baseline="30000" dirty="0">
                <a:latin typeface="Britannic Bold" panose="020B0903060703020204" pitchFamily="34" charset="0"/>
                <a:ea typeface="Times New Roman" panose="02020603050405020304" pitchFamily="18" charset="0"/>
              </a:rPr>
              <a:t>s</a:t>
            </a:r>
            <a:r>
              <a:rPr lang="en-IN" sz="2000" spc="10" baseline="30000" dirty="0">
                <a:latin typeface="Britannic Bold" panose="020B0903060703020204" pitchFamily="34" charset="0"/>
                <a:ea typeface="Times New Roman" panose="02020603050405020304" pitchFamily="18" charset="0"/>
              </a:rPr>
              <a:t>u</a:t>
            </a:r>
            <a:r>
              <a:rPr lang="en-IN" sz="2000" spc="-5" baseline="30000" dirty="0">
                <a:latin typeface="Britannic Bold" panose="020B0903060703020204" pitchFamily="34" charset="0"/>
                <a:ea typeface="Times New Roman" panose="02020603050405020304" pitchFamily="18" charset="0"/>
              </a:rPr>
              <a:t>p</a:t>
            </a:r>
            <a:r>
              <a:rPr lang="en-IN" sz="2000" baseline="30000" dirty="0">
                <a:latin typeface="Britannic Bold" panose="020B0903060703020204" pitchFamily="34" charset="0"/>
                <a:ea typeface="Times New Roman" panose="02020603050405020304" pitchFamily="18" charset="0"/>
              </a:rPr>
              <a:t>p</a:t>
            </a:r>
            <a:r>
              <a:rPr lang="en-IN" sz="2000" spc="5" baseline="30000" dirty="0">
                <a:latin typeface="Britannic Bold" panose="020B0903060703020204" pitchFamily="34" charset="0"/>
                <a:ea typeface="Times New Roman" panose="02020603050405020304" pitchFamily="18" charset="0"/>
              </a:rPr>
              <a:t>o</a:t>
            </a:r>
            <a:r>
              <a:rPr lang="en-IN" sz="2000" spc="-5" baseline="30000" dirty="0">
                <a:latin typeface="Britannic Bold" panose="020B0903060703020204" pitchFamily="34" charset="0"/>
                <a:ea typeface="Times New Roman" panose="02020603050405020304" pitchFamily="18" charset="0"/>
              </a:rPr>
              <a:t>r</a:t>
            </a:r>
            <a:r>
              <a:rPr lang="en-IN" sz="2000" baseline="30000" dirty="0">
                <a:latin typeface="Britannic Bold" panose="020B0903060703020204" pitchFamily="34" charset="0"/>
                <a:ea typeface="Times New Roman" panose="02020603050405020304" pitchFamily="18" charset="0"/>
              </a:rPr>
              <a:t>t</a:t>
            </a:r>
            <a:r>
              <a:rPr lang="en-IN" sz="2000" spc="155" baseline="30000" dirty="0">
                <a:latin typeface="Britannic Bold" panose="020B0903060703020204" pitchFamily="34" charset="0"/>
                <a:ea typeface="Times New Roman" panose="02020603050405020304" pitchFamily="18" charset="0"/>
              </a:rPr>
              <a:t> </a:t>
            </a:r>
            <a:r>
              <a:rPr lang="en-IN" sz="2000" spc="-5" baseline="30000" dirty="0">
                <a:latin typeface="Britannic Bold" panose="020B0903060703020204" pitchFamily="34" charset="0"/>
                <a:ea typeface="Times New Roman" panose="02020603050405020304" pitchFamily="18" charset="0"/>
              </a:rPr>
              <a:t>se</a:t>
            </a:r>
            <a:r>
              <a:rPr lang="en-IN" sz="2000" spc="5" baseline="30000" dirty="0">
                <a:latin typeface="Britannic Bold" panose="020B0903060703020204" pitchFamily="34" charset="0"/>
                <a:ea typeface="Times New Roman" panose="02020603050405020304" pitchFamily="18" charset="0"/>
              </a:rPr>
              <a:t>r</a:t>
            </a:r>
            <a:r>
              <a:rPr lang="en-IN" sz="2000" baseline="30000" dirty="0">
                <a:latin typeface="Britannic Bold" panose="020B0903060703020204" pitchFamily="34" charset="0"/>
                <a:ea typeface="Times New Roman" panose="02020603050405020304" pitchFamily="18" charset="0"/>
              </a:rPr>
              <a:t>v</a:t>
            </a:r>
            <a:r>
              <a:rPr lang="en-IN" sz="2000" spc="5" baseline="30000" dirty="0">
                <a:latin typeface="Britannic Bold" panose="020B0903060703020204" pitchFamily="34" charset="0"/>
                <a:ea typeface="Times New Roman" panose="02020603050405020304" pitchFamily="18" charset="0"/>
              </a:rPr>
              <a:t>ice</a:t>
            </a:r>
            <a:r>
              <a:rPr lang="en-IN" sz="2000" baseline="30000" dirty="0">
                <a:latin typeface="Britannic Bold" panose="020B0903060703020204" pitchFamily="34" charset="0"/>
                <a:ea typeface="Times New Roman" panose="02020603050405020304" pitchFamily="18" charset="0"/>
              </a:rPr>
              <a:t>s</a:t>
            </a:r>
            <a:r>
              <a:rPr lang="en-IN" sz="2000" spc="140" baseline="30000" dirty="0">
                <a:latin typeface="Britannic Bold" panose="020B0903060703020204" pitchFamily="34" charset="0"/>
                <a:ea typeface="Times New Roman" panose="02020603050405020304" pitchFamily="18" charset="0"/>
              </a:rPr>
              <a:t> </a:t>
            </a:r>
            <a:r>
              <a:rPr lang="en-IN" sz="2000" spc="5" baseline="30000" dirty="0">
                <a:latin typeface="Britannic Bold" panose="020B0903060703020204" pitchFamily="34" charset="0"/>
                <a:ea typeface="Times New Roman" panose="02020603050405020304" pitchFamily="18" charset="0"/>
              </a:rPr>
              <a:t>t</a:t>
            </a:r>
            <a:r>
              <a:rPr lang="en-IN" sz="2000" spc="-5" baseline="30000" dirty="0">
                <a:latin typeface="Britannic Bold" panose="020B0903060703020204" pitchFamily="34" charset="0"/>
                <a:ea typeface="Times New Roman" panose="02020603050405020304" pitchFamily="18" charset="0"/>
              </a:rPr>
              <a:t>h</a:t>
            </a:r>
            <a:r>
              <a:rPr lang="en-IN" sz="2000" baseline="30000" dirty="0">
                <a:latin typeface="Britannic Bold" panose="020B0903060703020204" pitchFamily="34" charset="0"/>
                <a:ea typeface="Times New Roman" panose="02020603050405020304" pitchFamily="18" charset="0"/>
              </a:rPr>
              <a:t>at</a:t>
            </a:r>
            <a:r>
              <a:rPr lang="en-IN" sz="2000" spc="165" baseline="30000" dirty="0">
                <a:latin typeface="Britannic Bold" panose="020B0903060703020204" pitchFamily="34" charset="0"/>
                <a:ea typeface="Times New Roman" panose="02020603050405020304" pitchFamily="18" charset="0"/>
              </a:rPr>
              <a:t> </a:t>
            </a:r>
            <a:r>
              <a:rPr lang="en-IN" sz="2000" spc="-5" baseline="30000" dirty="0">
                <a:latin typeface="Britannic Bold" panose="020B0903060703020204" pitchFamily="34" charset="0"/>
                <a:ea typeface="Times New Roman" panose="02020603050405020304" pitchFamily="18" charset="0"/>
              </a:rPr>
              <a:t>mee</a:t>
            </a:r>
            <a:r>
              <a:rPr lang="en-IN" sz="2000" baseline="30000" dirty="0">
                <a:latin typeface="Britannic Bold" panose="020B0903060703020204" pitchFamily="34" charset="0"/>
                <a:ea typeface="Times New Roman" panose="02020603050405020304" pitchFamily="18" charset="0"/>
              </a:rPr>
              <a:t>t</a:t>
            </a:r>
            <a:r>
              <a:rPr lang="en-IN" sz="2000" spc="165" baseline="30000" dirty="0">
                <a:latin typeface="Britannic Bold" panose="020B0903060703020204" pitchFamily="34" charset="0"/>
                <a:ea typeface="Times New Roman" panose="02020603050405020304" pitchFamily="18" charset="0"/>
              </a:rPr>
              <a:t> </a:t>
            </a:r>
            <a:r>
              <a:rPr lang="en-IN" sz="2000" spc="-5" baseline="30000" dirty="0">
                <a:latin typeface="Britannic Bold" panose="020B0903060703020204" pitchFamily="34" charset="0"/>
                <a:ea typeface="Times New Roman" panose="02020603050405020304" pitchFamily="18" charset="0"/>
              </a:rPr>
              <a:t>o</a:t>
            </a:r>
            <a:r>
              <a:rPr lang="en-IN" sz="2000" baseline="30000" dirty="0">
                <a:latin typeface="Britannic Bold" panose="020B0903060703020204" pitchFamily="34" charset="0"/>
                <a:ea typeface="Times New Roman" panose="02020603050405020304" pitchFamily="18" charset="0"/>
              </a:rPr>
              <a:t>r</a:t>
            </a:r>
            <a:r>
              <a:rPr lang="en-IN" sz="2000" spc="170" baseline="30000" dirty="0">
                <a:latin typeface="Britannic Bold" panose="020B0903060703020204" pitchFamily="34" charset="0"/>
                <a:ea typeface="Times New Roman" panose="02020603050405020304" pitchFamily="18" charset="0"/>
              </a:rPr>
              <a:t> </a:t>
            </a:r>
            <a:r>
              <a:rPr lang="en-IN" sz="2000" spc="-5" baseline="30000" dirty="0">
                <a:latin typeface="Britannic Bold" panose="020B0903060703020204" pitchFamily="34" charset="0"/>
                <a:ea typeface="Times New Roman" panose="02020603050405020304" pitchFamily="18" charset="0"/>
              </a:rPr>
              <a:t>ex</a:t>
            </a:r>
            <a:r>
              <a:rPr lang="en-IN" sz="2000" spc="5" baseline="30000" dirty="0">
                <a:latin typeface="Britannic Bold" panose="020B0903060703020204" pitchFamily="34" charset="0"/>
                <a:ea typeface="Times New Roman" panose="02020603050405020304" pitchFamily="18" charset="0"/>
              </a:rPr>
              <a:t>c</a:t>
            </a:r>
            <a:r>
              <a:rPr lang="en-IN" sz="2000" spc="-5" baseline="30000" dirty="0">
                <a:latin typeface="Britannic Bold" panose="020B0903060703020204" pitchFamily="34" charset="0"/>
                <a:ea typeface="Times New Roman" panose="02020603050405020304" pitchFamily="18" charset="0"/>
              </a:rPr>
              <a:t>e</a:t>
            </a:r>
            <a:r>
              <a:rPr lang="en-IN" sz="2000" spc="5" baseline="30000" dirty="0">
                <a:latin typeface="Britannic Bold" panose="020B0903060703020204" pitchFamily="34" charset="0"/>
                <a:ea typeface="Times New Roman" panose="02020603050405020304" pitchFamily="18" charset="0"/>
              </a:rPr>
              <a:t>e</a:t>
            </a:r>
            <a:r>
              <a:rPr lang="en-IN" sz="2000" baseline="30000" dirty="0">
                <a:latin typeface="Britannic Bold" panose="020B0903060703020204" pitchFamily="34" charset="0"/>
                <a:ea typeface="Times New Roman" panose="02020603050405020304" pitchFamily="18" charset="0"/>
              </a:rPr>
              <a:t>d</a:t>
            </a:r>
            <a:r>
              <a:rPr lang="en-IN" sz="2000" spc="150" baseline="30000" dirty="0">
                <a:latin typeface="Britannic Bold" panose="020B0903060703020204" pitchFamily="34" charset="0"/>
                <a:ea typeface="Times New Roman" panose="02020603050405020304" pitchFamily="18" charset="0"/>
              </a:rPr>
              <a:t> </a:t>
            </a:r>
            <a:r>
              <a:rPr lang="en-IN" sz="2000" spc="-5" baseline="30000" dirty="0">
                <a:latin typeface="Britannic Bold" panose="020B0903060703020204" pitchFamily="34" charset="0"/>
                <a:ea typeface="Times New Roman" panose="02020603050405020304" pitchFamily="18" charset="0"/>
              </a:rPr>
              <a:t>o</a:t>
            </a:r>
            <a:r>
              <a:rPr lang="en-IN" sz="2000" baseline="30000" dirty="0">
                <a:latin typeface="Britannic Bold" panose="020B0903060703020204" pitchFamily="34" charset="0"/>
                <a:ea typeface="Times New Roman" panose="02020603050405020304" pitchFamily="18" charset="0"/>
              </a:rPr>
              <a:t>ur</a:t>
            </a:r>
            <a:r>
              <a:rPr lang="en-IN" sz="2000" spc="165" baseline="30000" dirty="0">
                <a:latin typeface="Britannic Bold" panose="020B0903060703020204" pitchFamily="34" charset="0"/>
                <a:ea typeface="Times New Roman" panose="02020603050405020304" pitchFamily="18" charset="0"/>
              </a:rPr>
              <a:t> </a:t>
            </a:r>
            <a:r>
              <a:rPr lang="en-IN" sz="2000" spc="5" baseline="30000" dirty="0">
                <a:latin typeface="Britannic Bold" panose="020B0903060703020204" pitchFamily="34" charset="0"/>
                <a:ea typeface="Times New Roman" panose="02020603050405020304" pitchFamily="18" charset="0"/>
              </a:rPr>
              <a:t>cli</a:t>
            </a:r>
            <a:r>
              <a:rPr lang="en-IN" sz="2000" spc="-5" baseline="30000" dirty="0">
                <a:latin typeface="Britannic Bold" panose="020B0903060703020204" pitchFamily="34" charset="0"/>
                <a:ea typeface="Times New Roman" panose="02020603050405020304" pitchFamily="18" charset="0"/>
              </a:rPr>
              <a:t>en</a:t>
            </a:r>
            <a:r>
              <a:rPr lang="en-IN" sz="2000" spc="5" baseline="30000" dirty="0">
                <a:latin typeface="Britannic Bold" panose="020B0903060703020204" pitchFamily="34" charset="0"/>
                <a:ea typeface="Times New Roman" panose="02020603050405020304" pitchFamily="18" charset="0"/>
              </a:rPr>
              <a:t>t’</a:t>
            </a:r>
            <a:r>
              <a:rPr lang="en-IN" sz="2000" baseline="30000" dirty="0">
                <a:latin typeface="Britannic Bold" panose="020B0903060703020204" pitchFamily="34" charset="0"/>
                <a:ea typeface="Times New Roman" panose="02020603050405020304" pitchFamily="18" charset="0"/>
              </a:rPr>
              <a:t>s expectations and as your business or systems needs change, we can adapt  your program to new requirements.</a:t>
            </a:r>
            <a:r>
              <a:rPr lang="en-IN" sz="2000" spc="-5" baseline="30000" dirty="0">
                <a:latin typeface="Britannic Bold" panose="020B0903060703020204" pitchFamily="34" charset="0"/>
                <a:ea typeface="Times New Roman" panose="02020603050405020304" pitchFamily="18" charset="0"/>
              </a:rPr>
              <a:t> </a:t>
            </a:r>
            <a:r>
              <a:rPr lang="en-IN" sz="2000" baseline="30000" dirty="0">
                <a:latin typeface="Britannic Bold" panose="020B0903060703020204" pitchFamily="34" charset="0"/>
                <a:ea typeface="Times New Roman" panose="02020603050405020304" pitchFamily="18" charset="0"/>
              </a:rPr>
              <a:t>Expectations and as your business or systems needs change, we can adapt your program to new requirements. From extended coverage to response time guarantees to new service elements, we can quickly respond to your changing needs. This proactive management style is one important reason for our high rate of customer satisfaction and retention for over a period.</a:t>
            </a:r>
            <a:endParaRPr lang="en-IN" sz="2000" dirty="0">
              <a:effectLst/>
              <a:latin typeface="Britannic Bold" panose="020B0903060703020204" pitchFamily="34" charset="0"/>
              <a:ea typeface="Times New Roman" panose="02020603050405020304" pitchFamily="18" charset="0"/>
            </a:endParaRPr>
          </a:p>
        </p:txBody>
      </p:sp>
      <p:sp>
        <p:nvSpPr>
          <p:cNvPr id="3" name="TextBox 2"/>
          <p:cNvSpPr txBox="1"/>
          <p:nvPr/>
        </p:nvSpPr>
        <p:spPr>
          <a:xfrm>
            <a:off x="228600" y="129570"/>
            <a:ext cx="4465864" cy="784830"/>
          </a:xfrm>
          <a:prstGeom prst="rect">
            <a:avLst/>
          </a:prstGeom>
          <a:noFill/>
        </p:spPr>
        <p:txBody>
          <a:bodyPr wrap="square" rtlCol="0">
            <a:spAutoFit/>
          </a:bodyPr>
          <a:lstStyle/>
          <a:p>
            <a:r>
              <a:rPr lang="en-US" sz="4500" dirty="0">
                <a:solidFill>
                  <a:srgbClr val="002060"/>
                </a:solidFill>
                <a:latin typeface="Mistral" panose="03090702030407020403" pitchFamily="66" charset="0"/>
              </a:rPr>
              <a:t>The Summery</a:t>
            </a:r>
            <a:endParaRPr lang="en-IN" sz="4500" dirty="0">
              <a:solidFill>
                <a:srgbClr val="002060"/>
              </a:solidFill>
              <a:latin typeface="Mistral" panose="03090702030407020403"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5204766"/>
            <a:ext cx="4408621" cy="1653233"/>
          </a:xfrm>
          <a:prstGeom prst="rect">
            <a:avLst/>
          </a:prstGeom>
        </p:spPr>
      </p:pic>
      <p:sp>
        <p:nvSpPr>
          <p:cNvPr id="5" name="TextBox 4"/>
          <p:cNvSpPr txBox="1"/>
          <p:nvPr/>
        </p:nvSpPr>
        <p:spPr>
          <a:xfrm>
            <a:off x="7954736" y="6934200"/>
            <a:ext cx="2256064" cy="707886"/>
          </a:xfrm>
          <a:prstGeom prst="rect">
            <a:avLst/>
          </a:prstGeom>
          <a:noFill/>
        </p:spPr>
        <p:txBody>
          <a:bodyPr wrap="square" rtlCol="0">
            <a:spAutoFit/>
          </a:bodyPr>
          <a:lstStyle/>
          <a:p>
            <a:r>
              <a:rPr lang="en-US" sz="2000" dirty="0">
                <a:solidFill>
                  <a:srgbClr val="C00000"/>
                </a:solidFill>
                <a:latin typeface="Britannic Bold" panose="020B0903060703020204" pitchFamily="34" charset="0"/>
              </a:rPr>
              <a:t>The Creative Mind</a:t>
            </a:r>
          </a:p>
          <a:p>
            <a:r>
              <a:rPr lang="en-US" sz="2000" dirty="0">
                <a:latin typeface="Brush Script MT" panose="03060802040406070304" pitchFamily="66" charset="0"/>
              </a:rPr>
              <a:t>We  create  for  you….</a:t>
            </a:r>
            <a:endParaRPr lang="en-IN" sz="2000" dirty="0">
              <a:latin typeface="Brush Script MT" panose="03060802040406070304" pitchFamily="66" charset="0"/>
            </a:endParaRPr>
          </a:p>
        </p:txBody>
      </p:sp>
    </p:spTree>
    <p:extLst>
      <p:ext uri="{BB962C8B-B14F-4D97-AF65-F5344CB8AC3E}">
        <p14:creationId xmlns:p14="http://schemas.microsoft.com/office/powerpoint/2010/main" val="497247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8" name="object 8"/>
          <p:cNvSpPr txBox="1"/>
          <p:nvPr/>
        </p:nvSpPr>
        <p:spPr>
          <a:xfrm>
            <a:off x="8344850" y="4410265"/>
            <a:ext cx="68664" cy="142483"/>
          </a:xfrm>
          <a:prstGeom prst="rect">
            <a:avLst/>
          </a:prstGeom>
        </p:spPr>
        <p:txBody>
          <a:bodyPr wrap="square" lIns="0" tIns="0" rIns="0" bIns="0" rtlCol="0">
            <a:noAutofit/>
          </a:bodyPr>
          <a:lstStyle/>
          <a:p>
            <a:pPr marL="9525">
              <a:lnSpc>
                <a:spcPts val="1043"/>
              </a:lnSpc>
              <a:spcBef>
                <a:spcPts val="52"/>
              </a:spcBef>
            </a:pPr>
            <a:r>
              <a:rPr sz="1463" baseline="2100" dirty="0">
                <a:solidFill>
                  <a:srgbClr val="FFFFFF"/>
                </a:solidFill>
                <a:latin typeface="Candara"/>
                <a:cs typeface="Candara"/>
              </a:rPr>
              <a:t>.</a:t>
            </a:r>
            <a:endParaRPr sz="975">
              <a:latin typeface="Candara"/>
              <a:cs typeface="Candara"/>
            </a:endParaRPr>
          </a:p>
        </p:txBody>
      </p:sp>
      <p:sp>
        <p:nvSpPr>
          <p:cNvPr id="6" name="object 6"/>
          <p:cNvSpPr txBox="1"/>
          <p:nvPr/>
        </p:nvSpPr>
        <p:spPr>
          <a:xfrm>
            <a:off x="2090877" y="5153148"/>
            <a:ext cx="68664" cy="142483"/>
          </a:xfrm>
          <a:prstGeom prst="rect">
            <a:avLst/>
          </a:prstGeom>
        </p:spPr>
        <p:txBody>
          <a:bodyPr wrap="square" lIns="0" tIns="0" rIns="0" bIns="0" rtlCol="0">
            <a:noAutofit/>
          </a:bodyPr>
          <a:lstStyle/>
          <a:p>
            <a:pPr marL="9525">
              <a:lnSpc>
                <a:spcPts val="1043"/>
              </a:lnSpc>
              <a:spcBef>
                <a:spcPts val="52"/>
              </a:spcBef>
            </a:pPr>
            <a:r>
              <a:rPr sz="1463" baseline="2100" dirty="0">
                <a:solidFill>
                  <a:srgbClr val="FFFFFF"/>
                </a:solidFill>
                <a:latin typeface="Candara"/>
                <a:cs typeface="Candara"/>
              </a:rPr>
              <a:t>.</a:t>
            </a:r>
            <a:endParaRPr sz="975">
              <a:latin typeface="Candara"/>
              <a:cs typeface="Candara"/>
            </a:endParaRPr>
          </a:p>
        </p:txBody>
      </p:sp>
      <p:sp>
        <p:nvSpPr>
          <p:cNvPr id="5" name="object 5"/>
          <p:cNvSpPr txBox="1"/>
          <p:nvPr/>
        </p:nvSpPr>
        <p:spPr>
          <a:xfrm>
            <a:off x="8345990" y="5153148"/>
            <a:ext cx="68664" cy="142483"/>
          </a:xfrm>
          <a:prstGeom prst="rect">
            <a:avLst/>
          </a:prstGeom>
        </p:spPr>
        <p:txBody>
          <a:bodyPr wrap="square" lIns="0" tIns="0" rIns="0" bIns="0" rtlCol="0">
            <a:noAutofit/>
          </a:bodyPr>
          <a:lstStyle/>
          <a:p>
            <a:pPr marL="9525">
              <a:lnSpc>
                <a:spcPts val="1043"/>
              </a:lnSpc>
              <a:spcBef>
                <a:spcPts val="52"/>
              </a:spcBef>
            </a:pPr>
            <a:r>
              <a:rPr sz="1463" baseline="2100" dirty="0">
                <a:solidFill>
                  <a:srgbClr val="FFFFFF"/>
                </a:solidFill>
                <a:latin typeface="Candara"/>
                <a:cs typeface="Candara"/>
              </a:rPr>
              <a:t>.</a:t>
            </a:r>
            <a:endParaRPr sz="975">
              <a:latin typeface="Candara"/>
              <a:cs typeface="Candara"/>
            </a:endParaRPr>
          </a:p>
        </p:txBody>
      </p:sp>
      <p:sp>
        <p:nvSpPr>
          <p:cNvPr id="2" name="object 2"/>
          <p:cNvSpPr txBox="1"/>
          <p:nvPr/>
        </p:nvSpPr>
        <p:spPr>
          <a:xfrm>
            <a:off x="5616738" y="6044612"/>
            <a:ext cx="68664" cy="142483"/>
          </a:xfrm>
          <a:prstGeom prst="rect">
            <a:avLst/>
          </a:prstGeom>
        </p:spPr>
        <p:txBody>
          <a:bodyPr wrap="square" lIns="0" tIns="0" rIns="0" bIns="0" rtlCol="0">
            <a:noAutofit/>
          </a:bodyPr>
          <a:lstStyle/>
          <a:p>
            <a:pPr marL="9525">
              <a:lnSpc>
                <a:spcPts val="1043"/>
              </a:lnSpc>
              <a:spcBef>
                <a:spcPts val="52"/>
              </a:spcBef>
            </a:pPr>
            <a:r>
              <a:rPr sz="1463" baseline="2100" dirty="0">
                <a:solidFill>
                  <a:srgbClr val="FFFFFF"/>
                </a:solidFill>
                <a:latin typeface="Candara"/>
                <a:cs typeface="Candara"/>
              </a:rPr>
              <a:t>.</a:t>
            </a:r>
            <a:endParaRPr sz="975">
              <a:latin typeface="Candara"/>
              <a:cs typeface="Candara"/>
            </a:endParaRPr>
          </a:p>
        </p:txBody>
      </p:sp>
      <p:sp>
        <p:nvSpPr>
          <p:cNvPr id="15" name="TextBox 14"/>
          <p:cNvSpPr txBox="1"/>
          <p:nvPr/>
        </p:nvSpPr>
        <p:spPr>
          <a:xfrm>
            <a:off x="400050" y="130629"/>
            <a:ext cx="3181350" cy="784830"/>
          </a:xfrm>
          <a:prstGeom prst="rect">
            <a:avLst/>
          </a:prstGeom>
          <a:noFill/>
        </p:spPr>
        <p:txBody>
          <a:bodyPr wrap="square" rtlCol="0">
            <a:spAutoFit/>
          </a:bodyPr>
          <a:lstStyle/>
          <a:p>
            <a:r>
              <a:rPr lang="en-US" sz="4500" dirty="0">
                <a:solidFill>
                  <a:srgbClr val="002060"/>
                </a:solidFill>
                <a:latin typeface="Mistral" panose="03090702030407020403" pitchFamily="66" charset="0"/>
              </a:rPr>
              <a:t>Company Story</a:t>
            </a:r>
            <a:endParaRPr lang="en-IN" sz="4500" dirty="0">
              <a:solidFill>
                <a:srgbClr val="002060"/>
              </a:solidFill>
              <a:latin typeface="Mistral" panose="03090702030407020403" pitchFamily="66" charset="0"/>
            </a:endParaRPr>
          </a:p>
        </p:txBody>
      </p:sp>
      <p:sp>
        <p:nvSpPr>
          <p:cNvPr id="17" name="TextBox 16"/>
          <p:cNvSpPr txBox="1"/>
          <p:nvPr/>
        </p:nvSpPr>
        <p:spPr>
          <a:xfrm>
            <a:off x="304800" y="1828800"/>
            <a:ext cx="9182100" cy="4503797"/>
          </a:xfrm>
          <a:prstGeom prst="rect">
            <a:avLst/>
          </a:prstGeom>
          <a:noFill/>
        </p:spPr>
        <p:txBody>
          <a:bodyPr wrap="square" rtlCol="0">
            <a:spAutoFit/>
          </a:bodyPr>
          <a:lstStyle/>
          <a:p>
            <a:pPr algn="just"/>
            <a:r>
              <a:rPr lang="en-US" sz="2000" b="1" baseline="30000" dirty="0">
                <a:solidFill>
                  <a:srgbClr val="C00000"/>
                </a:solidFill>
                <a:latin typeface="Arial" panose="020B0604020202020204" pitchFamily="34" charset="0"/>
                <a:cs typeface="Arial" panose="020B0604020202020204" pitchFamily="34" charset="0"/>
              </a:rPr>
              <a:t>Creative Mind </a:t>
            </a:r>
            <a:r>
              <a:rPr lang="en-US" sz="2000" baseline="30000" dirty="0">
                <a:latin typeface="Arial" panose="020B0604020202020204" pitchFamily="34" charset="0"/>
                <a:cs typeface="Arial" panose="020B0604020202020204" pitchFamily="34" charset="0"/>
              </a:rPr>
              <a:t>is a New Delhi based </a:t>
            </a:r>
            <a:r>
              <a:rPr lang="en-US" sz="2000" b="1" i="1" u="sng" baseline="30000" dirty="0">
                <a:latin typeface="Arial" panose="020B0604020202020204" pitchFamily="34" charset="0"/>
                <a:cs typeface="Arial" panose="020B0604020202020204" pitchFamily="34" charset="0"/>
              </a:rPr>
              <a:t>interior Design &amp; Build Contractor Company </a:t>
            </a:r>
            <a:r>
              <a:rPr lang="en-US" sz="2000" baseline="30000" dirty="0">
                <a:latin typeface="Arial" panose="020B0604020202020204" pitchFamily="34" charset="0"/>
                <a:cs typeface="Arial" panose="020B0604020202020204" pitchFamily="34" charset="0"/>
              </a:rPr>
              <a:t>that has been providing interior services for your dream offices &amp;</a:t>
            </a:r>
            <a:r>
              <a:rPr lang="en-US" sz="2000" dirty="0">
                <a:latin typeface="Arial" panose="020B0604020202020204" pitchFamily="34" charset="0"/>
                <a:cs typeface="Arial" panose="020B0604020202020204" pitchFamily="34" charset="0"/>
              </a:rPr>
              <a:t> </a:t>
            </a:r>
            <a:r>
              <a:rPr lang="en-US" sz="2000" baseline="30000" dirty="0">
                <a:latin typeface="Arial" panose="020B0604020202020204" pitchFamily="34" charset="0"/>
                <a:cs typeface="Arial" panose="020B0604020202020204" pitchFamily="34" charset="0"/>
              </a:rPr>
              <a:t>Showrooms with</a:t>
            </a:r>
            <a:r>
              <a:rPr lang="en-US" sz="2000" dirty="0">
                <a:latin typeface="Arial" panose="020B0604020202020204" pitchFamily="34" charset="0"/>
                <a:cs typeface="Arial" panose="020B0604020202020204" pitchFamily="34" charset="0"/>
              </a:rPr>
              <a:t> </a:t>
            </a:r>
            <a:r>
              <a:rPr lang="en-US" sz="2000" baseline="30000" dirty="0">
                <a:latin typeface="Arial" panose="020B0604020202020204" pitchFamily="34" charset="0"/>
                <a:cs typeface="Arial" panose="020B0604020202020204" pitchFamily="34" charset="0"/>
              </a:rPr>
              <a:t>Unpredictable tastes.  We are a young firm with a team of</a:t>
            </a:r>
            <a:r>
              <a:rPr lang="en-US" sz="2000" dirty="0">
                <a:latin typeface="Arial" panose="020B0604020202020204" pitchFamily="34" charset="0"/>
                <a:cs typeface="Arial" panose="020B0604020202020204" pitchFamily="34" charset="0"/>
              </a:rPr>
              <a:t> </a:t>
            </a:r>
            <a:r>
              <a:rPr lang="en-US" sz="2000" baseline="30000" dirty="0">
                <a:latin typeface="Arial" panose="020B0604020202020204" pitchFamily="34" charset="0"/>
                <a:cs typeface="Arial" panose="020B0604020202020204" pitchFamily="34" charset="0"/>
              </a:rPr>
              <a:t>professionals who share a passion for the best &amp; therefore are</a:t>
            </a:r>
            <a:r>
              <a:rPr lang="en-US" sz="2000" dirty="0">
                <a:latin typeface="Arial" panose="020B0604020202020204" pitchFamily="34" charset="0"/>
                <a:cs typeface="Arial" panose="020B0604020202020204" pitchFamily="34" charset="0"/>
              </a:rPr>
              <a:t> </a:t>
            </a:r>
            <a:r>
              <a:rPr lang="en-US" sz="2000" baseline="30000" dirty="0">
                <a:latin typeface="Arial" panose="020B0604020202020204" pitchFamily="34" charset="0"/>
                <a:cs typeface="Arial" panose="020B0604020202020204" pitchFamily="34" charset="0"/>
              </a:rPr>
              <a:t>constantly  working  to provide  modern,  practical  &amp;  color  conscious  designs  made  to  suit  your  requirements. Our complete execution team can transform your requirements to finely crafted solutions keeping in mind your taste &amp; </a:t>
            </a:r>
            <a:r>
              <a:rPr lang="en-IN" sz="2000" baseline="30000" dirty="0">
                <a:latin typeface="Arial" panose="020B0604020202020204" pitchFamily="34" charset="0"/>
                <a:cs typeface="Arial" panose="020B0604020202020204" pitchFamily="34" charset="0"/>
              </a:rPr>
              <a:t>budget. We offer the same commitment to quality &amp; value throughout</a:t>
            </a:r>
            <a:endParaRPr lang="en-IN" sz="2000" dirty="0">
              <a:latin typeface="Arial" panose="020B0604020202020204" pitchFamily="34" charset="0"/>
              <a:cs typeface="Arial" panose="020B0604020202020204" pitchFamily="34" charset="0"/>
            </a:endParaRPr>
          </a:p>
          <a:p>
            <a:pPr algn="just"/>
            <a:r>
              <a:rPr lang="en-IN" sz="2000" baseline="30000" dirty="0">
                <a:latin typeface="Arial" panose="020B0604020202020204" pitchFamily="34" charset="0"/>
                <a:cs typeface="Arial" panose="020B0604020202020204" pitchFamily="34" charset="0"/>
              </a:rPr>
              <a:t>Since the inception of our group in 2019, we have successfully executed several prestigious projects serving a highly</a:t>
            </a:r>
            <a:r>
              <a:rPr lang="en-IN" sz="2000" dirty="0">
                <a:latin typeface="Arial" panose="020B0604020202020204" pitchFamily="34" charset="0"/>
                <a:cs typeface="Arial" panose="020B0604020202020204" pitchFamily="34" charset="0"/>
              </a:rPr>
              <a:t> </a:t>
            </a:r>
            <a:r>
              <a:rPr lang="en-IN" sz="2000" baseline="30000" dirty="0">
                <a:latin typeface="Arial" panose="020B0604020202020204" pitchFamily="34" charset="0"/>
                <a:cs typeface="Arial" panose="020B0604020202020204" pitchFamily="34" charset="0"/>
              </a:rPr>
              <a:t>discriminating clientele to their full satisfaction. We offer a one</a:t>
            </a:r>
            <a:r>
              <a:rPr lang="en-IN" sz="2000" dirty="0">
                <a:latin typeface="Arial" panose="020B0604020202020204" pitchFamily="34" charset="0"/>
                <a:cs typeface="Arial" panose="020B0604020202020204" pitchFamily="34" charset="0"/>
              </a:rPr>
              <a:t> </a:t>
            </a:r>
            <a:r>
              <a:rPr lang="en-IN" sz="2000" baseline="30000" dirty="0">
                <a:latin typeface="Arial" panose="020B0604020202020204" pitchFamily="34" charset="0"/>
                <a:cs typeface="Arial" panose="020B0604020202020204" pitchFamily="34" charset="0"/>
              </a:rPr>
              <a:t>point solution to complete corporate interiors. We have</a:t>
            </a:r>
            <a:r>
              <a:rPr lang="en-IN" sz="2000" dirty="0">
                <a:latin typeface="Arial" panose="020B0604020202020204" pitchFamily="34" charset="0"/>
                <a:cs typeface="Arial" panose="020B0604020202020204" pitchFamily="34" charset="0"/>
              </a:rPr>
              <a:t> </a:t>
            </a:r>
            <a:r>
              <a:rPr lang="en-IN" sz="2000" baseline="30000" dirty="0">
                <a:latin typeface="Arial" panose="020B0604020202020204" pitchFamily="34" charset="0"/>
                <a:cs typeface="Arial" panose="020B0604020202020204" pitchFamily="34" charset="0"/>
              </a:rPr>
              <a:t>long served a highly discriminating clientele to their full satisfaction. And have gained their respect over the years.</a:t>
            </a:r>
            <a:endParaRPr lang="en-IN" sz="2000" dirty="0">
              <a:latin typeface="Arial" panose="020B0604020202020204" pitchFamily="34" charset="0"/>
              <a:cs typeface="Arial" panose="020B0604020202020204" pitchFamily="34" charset="0"/>
            </a:endParaRPr>
          </a:p>
          <a:p>
            <a:pPr algn="just"/>
            <a:r>
              <a:rPr lang="en-IN" sz="2000" baseline="30000" dirty="0">
                <a:latin typeface="Arial" panose="020B0604020202020204" pitchFamily="34" charset="0"/>
                <a:cs typeface="Arial" panose="020B0604020202020204" pitchFamily="34" charset="0"/>
              </a:rPr>
              <a:t>For us Large or small projects are treated with the same integrity and dedication leading to high quality results that consistently nail the brief. This has been possible because of observing very high standards of professional integrity and</a:t>
            </a:r>
            <a:r>
              <a:rPr lang="en-IN" sz="2000" dirty="0">
                <a:latin typeface="Arial" panose="020B0604020202020204" pitchFamily="34" charset="0"/>
                <a:cs typeface="Arial" panose="020B0604020202020204" pitchFamily="34" charset="0"/>
              </a:rPr>
              <a:t> </a:t>
            </a:r>
            <a:r>
              <a:rPr lang="en-IN" sz="2000" baseline="30000" dirty="0">
                <a:latin typeface="Arial" panose="020B0604020202020204" pitchFamily="34" charset="0"/>
                <a:cs typeface="Arial" panose="020B0604020202020204" pitchFamily="34" charset="0"/>
              </a:rPr>
              <a:t>commitment towards our clients so as our policy to give them the best “Value for Money”. Ever since, we had begun,</a:t>
            </a:r>
            <a:r>
              <a:rPr lang="en-IN" sz="2000" dirty="0">
                <a:latin typeface="Arial" panose="020B0604020202020204" pitchFamily="34" charset="0"/>
                <a:cs typeface="Arial" panose="020B0604020202020204" pitchFamily="34" charset="0"/>
              </a:rPr>
              <a:t> </a:t>
            </a:r>
            <a:r>
              <a:rPr lang="en-IN" sz="2000" baseline="30000" dirty="0">
                <a:latin typeface="Arial" panose="020B0604020202020204" pitchFamily="34" charset="0"/>
                <a:cs typeface="Arial" panose="020B0604020202020204" pitchFamily="34" charset="0"/>
              </a:rPr>
              <a:t>we have made rapid strides by keeping abreast with the advancement in our field and adapting accordingly. Our</a:t>
            </a:r>
            <a:r>
              <a:rPr lang="en-IN" sz="2000" dirty="0">
                <a:latin typeface="Arial" panose="020B0604020202020204" pitchFamily="34" charset="0"/>
                <a:cs typeface="Arial" panose="020B0604020202020204" pitchFamily="34" charset="0"/>
              </a:rPr>
              <a:t> </a:t>
            </a:r>
            <a:r>
              <a:rPr lang="en-IN" sz="2000" baseline="30000" dirty="0">
                <a:latin typeface="Arial" panose="020B0604020202020204" pitchFamily="34" charset="0"/>
                <a:cs typeface="Arial" panose="020B0604020202020204" pitchFamily="34" charset="0"/>
              </a:rPr>
              <a:t>organization in keeping pace with the changing times has adapted new technologies and expertise to serve the customer to their optimum satisfaction.</a:t>
            </a:r>
            <a:endParaRPr lang="en-IN" sz="2000" dirty="0">
              <a:latin typeface="Arial" panose="020B0604020202020204" pitchFamily="34" charset="0"/>
              <a:cs typeface="Arial" panose="020B0604020202020204" pitchFamily="34" charset="0"/>
            </a:endParaRPr>
          </a:p>
          <a:p>
            <a:pPr algn="just"/>
            <a:endParaRPr lang="en-IN" sz="2000"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6" name="object 6"/>
          <p:cNvSpPr txBox="1"/>
          <p:nvPr/>
        </p:nvSpPr>
        <p:spPr>
          <a:xfrm>
            <a:off x="8343707" y="5153148"/>
            <a:ext cx="68664" cy="142483"/>
          </a:xfrm>
          <a:prstGeom prst="rect">
            <a:avLst/>
          </a:prstGeom>
        </p:spPr>
        <p:txBody>
          <a:bodyPr wrap="square" lIns="0" tIns="0" rIns="0" bIns="0" rtlCol="0">
            <a:noAutofit/>
          </a:bodyPr>
          <a:lstStyle/>
          <a:p>
            <a:pPr marL="9525">
              <a:lnSpc>
                <a:spcPts val="1043"/>
              </a:lnSpc>
              <a:spcBef>
                <a:spcPts val="52"/>
              </a:spcBef>
            </a:pPr>
            <a:r>
              <a:rPr sz="1463" baseline="2100" dirty="0">
                <a:solidFill>
                  <a:srgbClr val="FFFFFF"/>
                </a:solidFill>
                <a:latin typeface="Candara"/>
                <a:cs typeface="Candara"/>
              </a:rPr>
              <a:t>.</a:t>
            </a:r>
            <a:endParaRPr sz="975">
              <a:latin typeface="Candara"/>
              <a:cs typeface="Candara"/>
            </a:endParaRPr>
          </a:p>
        </p:txBody>
      </p:sp>
      <p:sp>
        <p:nvSpPr>
          <p:cNvPr id="3" name="object 3"/>
          <p:cNvSpPr txBox="1"/>
          <p:nvPr/>
        </p:nvSpPr>
        <p:spPr>
          <a:xfrm>
            <a:off x="8303702" y="5598889"/>
            <a:ext cx="68664" cy="142483"/>
          </a:xfrm>
          <a:prstGeom prst="rect">
            <a:avLst/>
          </a:prstGeom>
        </p:spPr>
        <p:txBody>
          <a:bodyPr wrap="square" lIns="0" tIns="0" rIns="0" bIns="0" rtlCol="0">
            <a:noAutofit/>
          </a:bodyPr>
          <a:lstStyle/>
          <a:p>
            <a:pPr marL="9525">
              <a:lnSpc>
                <a:spcPts val="1043"/>
              </a:lnSpc>
              <a:spcBef>
                <a:spcPts val="52"/>
              </a:spcBef>
            </a:pPr>
            <a:r>
              <a:rPr sz="1463" baseline="2100" dirty="0">
                <a:solidFill>
                  <a:srgbClr val="FFFFFF"/>
                </a:solidFill>
                <a:latin typeface="Candara"/>
                <a:cs typeface="Candara"/>
              </a:rPr>
              <a:t>.</a:t>
            </a:r>
            <a:endParaRPr sz="975">
              <a:latin typeface="Candara"/>
              <a:cs typeface="Candara"/>
            </a:endParaRPr>
          </a:p>
        </p:txBody>
      </p:sp>
      <p:sp>
        <p:nvSpPr>
          <p:cNvPr id="11" name="TextBox 10"/>
          <p:cNvSpPr txBox="1"/>
          <p:nvPr/>
        </p:nvSpPr>
        <p:spPr>
          <a:xfrm>
            <a:off x="487136" y="228600"/>
            <a:ext cx="2103664" cy="784830"/>
          </a:xfrm>
          <a:prstGeom prst="rect">
            <a:avLst/>
          </a:prstGeom>
          <a:noFill/>
        </p:spPr>
        <p:txBody>
          <a:bodyPr wrap="square" rtlCol="0">
            <a:spAutoFit/>
          </a:bodyPr>
          <a:lstStyle/>
          <a:p>
            <a:r>
              <a:rPr lang="en-US" sz="4500" dirty="0">
                <a:solidFill>
                  <a:srgbClr val="002060"/>
                </a:solidFill>
                <a:latin typeface="Mistral" panose="03090702030407020403" pitchFamily="66" charset="0"/>
              </a:rPr>
              <a:t>Our Story</a:t>
            </a:r>
            <a:endParaRPr lang="en-IN" sz="4500" dirty="0">
              <a:solidFill>
                <a:srgbClr val="002060"/>
              </a:solidFill>
              <a:latin typeface="Mistral" panose="03090702030407020403" pitchFamily="66" charset="0"/>
            </a:endParaRPr>
          </a:p>
        </p:txBody>
      </p:sp>
      <p:sp>
        <p:nvSpPr>
          <p:cNvPr id="7" name="Rectangle 6"/>
          <p:cNvSpPr/>
          <p:nvPr/>
        </p:nvSpPr>
        <p:spPr>
          <a:xfrm>
            <a:off x="487136" y="1756130"/>
            <a:ext cx="9342664" cy="4721805"/>
          </a:xfrm>
          <a:prstGeom prst="rect">
            <a:avLst/>
          </a:prstGeom>
        </p:spPr>
        <p:txBody>
          <a:bodyPr wrap="square">
            <a:spAutoFit/>
          </a:bodyPr>
          <a:lstStyle/>
          <a:p>
            <a:r>
              <a:rPr lang="en-IN" sz="2000" baseline="30000" dirty="0">
                <a:latin typeface="Arial" panose="020B0604020202020204" pitchFamily="34" charset="0"/>
                <a:cs typeface="Arial" panose="020B0604020202020204" pitchFamily="34" charset="0"/>
              </a:rPr>
              <a:t>At</a:t>
            </a:r>
            <a:r>
              <a:rPr lang="en-IN" sz="2000" b="1" baseline="30000" dirty="0">
                <a:latin typeface="Arial" panose="020B0604020202020204" pitchFamily="34" charset="0"/>
                <a:cs typeface="Arial" panose="020B0604020202020204" pitchFamily="34" charset="0"/>
              </a:rPr>
              <a:t> Creative Mind </a:t>
            </a:r>
            <a:r>
              <a:rPr lang="en-IN" sz="2000" baseline="30000" dirty="0">
                <a:latin typeface="Arial" panose="020B0604020202020204" pitchFamily="34" charset="0"/>
                <a:cs typeface="Arial" panose="020B0604020202020204" pitchFamily="34" charset="0"/>
              </a:rPr>
              <a:t>we believe that people, working together collaboratively, form the basis of competitive advantage in any organization. With that in mind, we strive to improve employee engagement and company performance in all our work with clients. By focusing on both, companies can achieve real change and sustainable advantage over competitors. </a:t>
            </a:r>
            <a:endParaRPr lang="en-IN" sz="2000" dirty="0">
              <a:latin typeface="Arial" panose="020B0604020202020204" pitchFamily="34" charset="0"/>
              <a:cs typeface="Arial" panose="020B0604020202020204" pitchFamily="34" charset="0"/>
            </a:endParaRPr>
          </a:p>
          <a:p>
            <a:r>
              <a:rPr lang="en-IN" sz="2000" baseline="30000" dirty="0">
                <a:latin typeface="Arial" panose="020B0604020202020204" pitchFamily="34" charset="0"/>
                <a:cs typeface="Arial" panose="020B0604020202020204" pitchFamily="34" charset="0"/>
              </a:rPr>
              <a:t> </a:t>
            </a:r>
            <a:endParaRPr lang="en-IN" sz="2000" dirty="0">
              <a:latin typeface="Arial" panose="020B0604020202020204" pitchFamily="34" charset="0"/>
              <a:cs typeface="Arial" panose="020B0604020202020204" pitchFamily="34" charset="0"/>
            </a:endParaRPr>
          </a:p>
          <a:p>
            <a:r>
              <a:rPr lang="en-IN" sz="2000" baseline="30000" dirty="0">
                <a:latin typeface="Arial" panose="020B0604020202020204" pitchFamily="34" charset="0"/>
                <a:cs typeface="Arial" panose="020B0604020202020204" pitchFamily="34" charset="0"/>
              </a:rPr>
              <a:t>The organization was formed by </a:t>
            </a:r>
            <a:r>
              <a:rPr lang="en-IN" sz="2000" b="1" baseline="30000" dirty="0">
                <a:latin typeface="Arial" panose="020B0604020202020204" pitchFamily="34" charset="0"/>
                <a:cs typeface="Arial" panose="020B0604020202020204" pitchFamily="34" charset="0"/>
              </a:rPr>
              <a:t>Mr. Praveen Singh,</a:t>
            </a:r>
            <a:r>
              <a:rPr lang="en-IN" sz="2000" baseline="30000" dirty="0">
                <a:latin typeface="Arial" panose="020B0604020202020204" pitchFamily="34" charset="0"/>
                <a:cs typeface="Arial" panose="020B0604020202020204" pitchFamily="34" charset="0"/>
              </a:rPr>
              <a:t> who has over the 18+ years’ experience on Civil interior fit-out field. He has the vast knowledge &amp; experience through the handed over of +200 commercial project to the client with their expected satisfaction level, during this period he has made outstanding relationship with the vendors, suppliers &amp; sub-contractors. Recently He is made his own firm with the experienced team of project manager, engineers, and technicians, skilled &amp; unskilled workers. He is spearheading the Civil &amp; Interior Decoration, Designing &amp; Furnishing Division of Civil -  Interiors team, backed by a highly calibre professionals, capable &amp; dedicated of his company. His architectural concepts and meticulous execution has taken the company to new heights.</a:t>
            </a:r>
          </a:p>
          <a:p>
            <a:endParaRPr lang="en-IN" sz="2000" dirty="0">
              <a:latin typeface="Arial" panose="020B0604020202020204" pitchFamily="34" charset="0"/>
              <a:cs typeface="Arial" panose="020B0604020202020204" pitchFamily="34" charset="0"/>
            </a:endParaRPr>
          </a:p>
          <a:p>
            <a:r>
              <a:rPr lang="en-IN" sz="2000" baseline="30000" dirty="0">
                <a:latin typeface="Arial" panose="020B0604020202020204" pitchFamily="34" charset="0"/>
                <a:cs typeface="Arial" panose="020B0604020202020204" pitchFamily="34" charset="0"/>
              </a:rPr>
              <a:t>This organization is run by a group of dynamic young and confident professionals who are capable of handling various types of projects in any part of the country with complete satisfaction of the client.</a:t>
            </a:r>
          </a:p>
          <a:p>
            <a:endParaRPr lang="en-IN" sz="2000" dirty="0">
              <a:latin typeface="Arial" panose="020B0604020202020204" pitchFamily="34" charset="0"/>
              <a:cs typeface="Arial" panose="020B0604020202020204" pitchFamily="34" charset="0"/>
            </a:endParaRPr>
          </a:p>
          <a:p>
            <a:r>
              <a:rPr lang="en-IN" sz="2000" baseline="30000" dirty="0">
                <a:latin typeface="Arial" panose="020B0604020202020204" pitchFamily="34" charset="0"/>
                <a:cs typeface="Arial" panose="020B0604020202020204" pitchFamily="34" charset="0"/>
              </a:rPr>
              <a:t>The company has had the privilege of being associated with some of the leading architects and interior designers in Delhi, Gurgaon, Bangalore, &amp; Mumbai and have created exclusive interiors for wide variety of clients.</a:t>
            </a:r>
            <a:endParaRPr lang="en-IN" sz="2000" dirty="0">
              <a:latin typeface="Arial" panose="020B0604020202020204" pitchFamily="34" charset="0"/>
              <a:cs typeface="Arial" panose="020B0604020202020204" pitchFamily="34" charset="0"/>
            </a:endParaRPr>
          </a:p>
          <a:p>
            <a:r>
              <a:rPr lang="en-IN" sz="2000" dirty="0">
                <a:latin typeface="Arial" panose="020B0604020202020204" pitchFamily="34" charset="0"/>
                <a:cs typeface="Arial" panose="020B0604020202020204" pitchFamily="34" charset="0"/>
              </a:rPr>
              <a:t> </a:t>
            </a:r>
          </a:p>
          <a:p>
            <a:pPr marL="8890">
              <a:spcBef>
                <a:spcPts val="50"/>
              </a:spcBef>
              <a:spcAft>
                <a:spcPts val="0"/>
              </a:spcAft>
            </a:pPr>
            <a:endParaRPr lang="en-IN" sz="2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000"/>
          </a:stretch>
        </a:blipFill>
        <a:effectLst/>
      </p:bgPr>
    </p:bg>
    <p:spTree>
      <p:nvGrpSpPr>
        <p:cNvPr id="1" name=""/>
        <p:cNvGrpSpPr/>
        <p:nvPr/>
      </p:nvGrpSpPr>
      <p:grpSpPr>
        <a:xfrm>
          <a:off x="0" y="0"/>
          <a:ext cx="0" cy="0"/>
          <a:chOff x="0" y="0"/>
          <a:chExt cx="0" cy="0"/>
        </a:xfrm>
      </p:grpSpPr>
      <p:sp>
        <p:nvSpPr>
          <p:cNvPr id="4" name="object 4"/>
          <p:cNvSpPr txBox="1"/>
          <p:nvPr/>
        </p:nvSpPr>
        <p:spPr>
          <a:xfrm>
            <a:off x="7960830" y="5153148"/>
            <a:ext cx="68664" cy="142483"/>
          </a:xfrm>
          <a:prstGeom prst="rect">
            <a:avLst/>
          </a:prstGeom>
        </p:spPr>
        <p:txBody>
          <a:bodyPr wrap="square" lIns="0" tIns="0" rIns="0" bIns="0" rtlCol="0">
            <a:noAutofit/>
          </a:bodyPr>
          <a:lstStyle/>
          <a:p>
            <a:pPr marL="9525">
              <a:lnSpc>
                <a:spcPts val="1043"/>
              </a:lnSpc>
              <a:spcBef>
                <a:spcPts val="52"/>
              </a:spcBef>
            </a:pPr>
            <a:r>
              <a:rPr sz="1463" baseline="2100" dirty="0">
                <a:solidFill>
                  <a:srgbClr val="FFFFFF"/>
                </a:solidFill>
                <a:latin typeface="Candara"/>
                <a:cs typeface="Candara"/>
              </a:rPr>
              <a:t>.</a:t>
            </a:r>
            <a:endParaRPr sz="975">
              <a:latin typeface="Candara"/>
              <a:cs typeface="Candara"/>
            </a:endParaRPr>
          </a:p>
        </p:txBody>
      </p:sp>
      <p:sp>
        <p:nvSpPr>
          <p:cNvPr id="2" name="object 2"/>
          <p:cNvSpPr txBox="1"/>
          <p:nvPr/>
        </p:nvSpPr>
        <p:spPr>
          <a:xfrm>
            <a:off x="8343707" y="5301726"/>
            <a:ext cx="70950" cy="736796"/>
          </a:xfrm>
          <a:prstGeom prst="rect">
            <a:avLst/>
          </a:prstGeom>
        </p:spPr>
        <p:txBody>
          <a:bodyPr wrap="square" lIns="0" tIns="0" rIns="0" bIns="0" rtlCol="0">
            <a:noAutofit/>
          </a:bodyPr>
          <a:lstStyle/>
          <a:p>
            <a:pPr marL="11810">
              <a:lnSpc>
                <a:spcPts val="1043"/>
              </a:lnSpc>
              <a:spcBef>
                <a:spcPts val="52"/>
              </a:spcBef>
            </a:pPr>
            <a:r>
              <a:rPr sz="1463" baseline="2100" dirty="0">
                <a:solidFill>
                  <a:srgbClr val="FFFFFF"/>
                </a:solidFill>
                <a:latin typeface="Candara"/>
                <a:cs typeface="Candara"/>
              </a:rPr>
              <a:t>.</a:t>
            </a:r>
            <a:endParaRPr sz="975">
              <a:latin typeface="Candara"/>
              <a:cs typeface="Candara"/>
            </a:endParaRPr>
          </a:p>
          <a:p>
            <a:pPr marL="9525" marR="2285">
              <a:lnSpc>
                <a:spcPts val="1170"/>
              </a:lnSpc>
              <a:spcBef>
                <a:spcPts val="6"/>
              </a:spcBef>
            </a:pPr>
            <a:r>
              <a:rPr sz="1463" baseline="2100" dirty="0">
                <a:solidFill>
                  <a:srgbClr val="FFFFFF"/>
                </a:solidFill>
                <a:latin typeface="Candara"/>
                <a:cs typeface="Candara"/>
              </a:rPr>
              <a:t>.</a:t>
            </a:r>
            <a:endParaRPr sz="975">
              <a:latin typeface="Candara"/>
              <a:cs typeface="Candara"/>
            </a:endParaRPr>
          </a:p>
          <a:p>
            <a:pPr marL="9525" marR="2285">
              <a:lnSpc>
                <a:spcPts val="1170"/>
              </a:lnSpc>
            </a:pPr>
            <a:r>
              <a:rPr sz="1463" baseline="2100" dirty="0">
                <a:solidFill>
                  <a:srgbClr val="FFFFFF"/>
                </a:solidFill>
                <a:latin typeface="Candara"/>
                <a:cs typeface="Candara"/>
              </a:rPr>
              <a:t>.</a:t>
            </a:r>
            <a:endParaRPr sz="975">
              <a:latin typeface="Candara"/>
              <a:cs typeface="Candara"/>
            </a:endParaRPr>
          </a:p>
          <a:p>
            <a:pPr marL="10667" marR="1142">
              <a:lnSpc>
                <a:spcPts val="1170"/>
              </a:lnSpc>
            </a:pPr>
            <a:r>
              <a:rPr sz="1463" baseline="2100" dirty="0">
                <a:solidFill>
                  <a:srgbClr val="FFFFFF"/>
                </a:solidFill>
                <a:latin typeface="Candara"/>
                <a:cs typeface="Candara"/>
              </a:rPr>
              <a:t>.</a:t>
            </a:r>
            <a:endParaRPr sz="975">
              <a:latin typeface="Candara"/>
              <a:cs typeface="Candara"/>
            </a:endParaRPr>
          </a:p>
          <a:p>
            <a:pPr marL="9525" marR="2285">
              <a:lnSpc>
                <a:spcPts val="1170"/>
              </a:lnSpc>
            </a:pPr>
            <a:r>
              <a:rPr sz="1463" baseline="2100" dirty="0">
                <a:solidFill>
                  <a:srgbClr val="FFFFFF"/>
                </a:solidFill>
                <a:latin typeface="Candara"/>
                <a:cs typeface="Candara"/>
              </a:rPr>
              <a:t>.</a:t>
            </a:r>
            <a:endParaRPr sz="975">
              <a:latin typeface="Candara"/>
              <a:cs typeface="Candara"/>
            </a:endParaRPr>
          </a:p>
        </p:txBody>
      </p:sp>
      <p:sp>
        <p:nvSpPr>
          <p:cNvPr id="6" name="Flowchart: Connector 5"/>
          <p:cNvSpPr/>
          <p:nvPr/>
        </p:nvSpPr>
        <p:spPr>
          <a:xfrm>
            <a:off x="304800" y="1676400"/>
            <a:ext cx="304800" cy="3048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 name="Rectangle 6"/>
          <p:cNvSpPr/>
          <p:nvPr/>
        </p:nvSpPr>
        <p:spPr>
          <a:xfrm>
            <a:off x="762000" y="1676400"/>
            <a:ext cx="9296400" cy="461665"/>
          </a:xfrm>
          <a:prstGeom prst="rect">
            <a:avLst/>
          </a:prstGeom>
        </p:spPr>
        <p:txBody>
          <a:bodyPr wrap="square">
            <a:spAutoFit/>
          </a:bodyPr>
          <a:lstStyle/>
          <a:p>
            <a:r>
              <a:rPr lang="en-IN" sz="24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Develop  and  maintain  strong,  trusting  relationships  with  our  clients,  suppliers,  and  employees.</a:t>
            </a:r>
            <a:endParaRPr lang="en-IN"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p:cNvSpPr txBox="1"/>
          <p:nvPr/>
        </p:nvSpPr>
        <p:spPr>
          <a:xfrm>
            <a:off x="487136" y="228600"/>
            <a:ext cx="4465864" cy="784830"/>
          </a:xfrm>
          <a:prstGeom prst="rect">
            <a:avLst/>
          </a:prstGeom>
          <a:noFill/>
        </p:spPr>
        <p:txBody>
          <a:bodyPr wrap="square" rtlCol="0">
            <a:spAutoFit/>
          </a:bodyPr>
          <a:lstStyle/>
          <a:p>
            <a:r>
              <a:rPr lang="en-US" sz="4500" dirty="0">
                <a:solidFill>
                  <a:srgbClr val="002060"/>
                </a:solidFill>
                <a:latin typeface="Mistral" panose="03090702030407020403" pitchFamily="66" charset="0"/>
              </a:rPr>
              <a:t>For Our Employee  </a:t>
            </a:r>
            <a:endParaRPr lang="en-IN" sz="4500" dirty="0">
              <a:solidFill>
                <a:srgbClr val="002060"/>
              </a:solidFill>
              <a:latin typeface="Mistral" panose="03090702030407020403" pitchFamily="66" charset="0"/>
            </a:endParaRPr>
          </a:p>
        </p:txBody>
      </p:sp>
      <p:sp>
        <p:nvSpPr>
          <p:cNvPr id="16" name="Flowchart: Connector 15"/>
          <p:cNvSpPr/>
          <p:nvPr/>
        </p:nvSpPr>
        <p:spPr>
          <a:xfrm>
            <a:off x="304800" y="2209800"/>
            <a:ext cx="304800" cy="3048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7" name="Flowchart: Connector 16"/>
          <p:cNvSpPr/>
          <p:nvPr/>
        </p:nvSpPr>
        <p:spPr>
          <a:xfrm>
            <a:off x="293914" y="2743200"/>
            <a:ext cx="304800" cy="3048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8" name="Flowchart: Connector 17"/>
          <p:cNvSpPr/>
          <p:nvPr/>
        </p:nvSpPr>
        <p:spPr>
          <a:xfrm>
            <a:off x="304800" y="3276600"/>
            <a:ext cx="304800" cy="3048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8" name="Rectangle 7"/>
          <p:cNvSpPr/>
          <p:nvPr/>
        </p:nvSpPr>
        <p:spPr>
          <a:xfrm>
            <a:off x="762000" y="2209800"/>
            <a:ext cx="8001000" cy="461665"/>
          </a:xfrm>
          <a:prstGeom prst="rect">
            <a:avLst/>
          </a:prstGeom>
        </p:spPr>
        <p:txBody>
          <a:bodyPr wrap="square">
            <a:spAutoFit/>
          </a:bodyPr>
          <a:lstStyle/>
          <a:p>
            <a:r>
              <a:rPr lang="en-IN" sz="24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Successfully manage growth and guide operations with a strong central support team.</a:t>
            </a:r>
            <a:endParaRPr lang="en-IN"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8"/>
          <p:cNvSpPr/>
          <p:nvPr/>
        </p:nvSpPr>
        <p:spPr>
          <a:xfrm>
            <a:off x="762000" y="2739480"/>
            <a:ext cx="8915400" cy="461665"/>
          </a:xfrm>
          <a:prstGeom prst="rect">
            <a:avLst/>
          </a:prstGeom>
        </p:spPr>
        <p:txBody>
          <a:bodyPr wrap="square">
            <a:spAutoFit/>
          </a:bodyPr>
          <a:lstStyle/>
          <a:p>
            <a:r>
              <a:rPr lang="en-IN" sz="24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Offer the best working environment for our employees, allowing for creativity and individuality.</a:t>
            </a:r>
            <a:endParaRPr lang="en-IN"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1" name="Rectangle 20"/>
          <p:cNvSpPr/>
          <p:nvPr/>
        </p:nvSpPr>
        <p:spPr>
          <a:xfrm>
            <a:off x="762000" y="3276600"/>
            <a:ext cx="7848600" cy="461665"/>
          </a:xfrm>
          <a:prstGeom prst="rect">
            <a:avLst/>
          </a:prstGeom>
        </p:spPr>
        <p:txBody>
          <a:bodyPr wrap="square">
            <a:spAutoFit/>
          </a:bodyPr>
          <a:lstStyle/>
          <a:p>
            <a:r>
              <a:rPr lang="en-IN" sz="2400" baseline="30000" dirty="0">
                <a:latin typeface="Arial" panose="020B0604020202020204" pitchFamily="34" charset="0"/>
                <a:cs typeface="Arial" panose="020B0604020202020204" pitchFamily="34" charset="0"/>
              </a:rPr>
              <a:t>Uphold the time-tested values of honesty, trust, and personal integrity.</a:t>
            </a:r>
            <a:endParaRPr lang="en-IN" sz="2400" dirty="0">
              <a:latin typeface="Arial" panose="020B0604020202020204" pitchFamily="34" charset="0"/>
              <a:cs typeface="Arial" panose="020B0604020202020204" pitchFamily="34" charset="0"/>
            </a:endParaRPr>
          </a:p>
        </p:txBody>
      </p:sp>
      <p:sp>
        <p:nvSpPr>
          <p:cNvPr id="23" name="Rectangle 22"/>
          <p:cNvSpPr/>
          <p:nvPr/>
        </p:nvSpPr>
        <p:spPr>
          <a:xfrm>
            <a:off x="762000" y="3969603"/>
            <a:ext cx="8915400" cy="830997"/>
          </a:xfrm>
          <a:prstGeom prst="rect">
            <a:avLst/>
          </a:prstGeom>
        </p:spPr>
        <p:txBody>
          <a:bodyPr wrap="square">
            <a:spAutoFit/>
          </a:bodyPr>
          <a:lstStyle/>
          <a:p>
            <a:r>
              <a:rPr lang="en-US" sz="2400" baseline="30000" dirty="0">
                <a:latin typeface="Arial" panose="020B0604020202020204" pitchFamily="34" charset="0"/>
                <a:cs typeface="Arial" panose="020B0604020202020204" pitchFamily="34" charset="0"/>
              </a:rPr>
              <a:t>We offer all team members are focused on achieving excellence in their individual areas while simultaneously coming together to synergize for the greater good. Thus, they live the Values of </a:t>
            </a:r>
            <a:r>
              <a:rPr lang="en-US" sz="2400" b="1" baseline="30000" dirty="0">
                <a:solidFill>
                  <a:srgbClr val="CC3300"/>
                </a:solidFill>
                <a:latin typeface="Arial" panose="020B0604020202020204" pitchFamily="34" charset="0"/>
                <a:cs typeface="Arial" panose="020B0604020202020204" pitchFamily="34" charset="0"/>
              </a:rPr>
              <a:t>Creative Mind</a:t>
            </a:r>
            <a:r>
              <a:rPr lang="en-US" sz="2400" baseline="30000" dirty="0">
                <a:latin typeface="Arial" panose="020B0604020202020204" pitchFamily="34" charset="0"/>
                <a:cs typeface="Arial" panose="020B0604020202020204" pitchFamily="34" charset="0"/>
              </a:rPr>
              <a:t>, every step of the way.</a:t>
            </a:r>
            <a:endParaRPr lang="en-IN" sz="2400" baseline="30000" dirty="0">
              <a:latin typeface="Arial" panose="020B0604020202020204" pitchFamily="34" charset="0"/>
              <a:cs typeface="Arial" panose="020B0604020202020204" pitchFamily="34" charset="0"/>
            </a:endParaRPr>
          </a:p>
        </p:txBody>
      </p:sp>
      <p:sp>
        <p:nvSpPr>
          <p:cNvPr id="24" name="Flowchart: Connector 23"/>
          <p:cNvSpPr/>
          <p:nvPr/>
        </p:nvSpPr>
        <p:spPr>
          <a:xfrm>
            <a:off x="304800" y="3886200"/>
            <a:ext cx="304800" cy="3048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4" name="object 4"/>
          <p:cNvSpPr txBox="1"/>
          <p:nvPr/>
        </p:nvSpPr>
        <p:spPr>
          <a:xfrm>
            <a:off x="7960830" y="5153148"/>
            <a:ext cx="68664" cy="142483"/>
          </a:xfrm>
          <a:prstGeom prst="rect">
            <a:avLst/>
          </a:prstGeom>
        </p:spPr>
        <p:txBody>
          <a:bodyPr wrap="square" lIns="0" tIns="0" rIns="0" bIns="0" rtlCol="0">
            <a:noAutofit/>
          </a:bodyPr>
          <a:lstStyle/>
          <a:p>
            <a:pPr marL="9525">
              <a:lnSpc>
                <a:spcPts val="1043"/>
              </a:lnSpc>
              <a:spcBef>
                <a:spcPts val="52"/>
              </a:spcBef>
            </a:pPr>
            <a:r>
              <a:rPr sz="1463" baseline="2100" dirty="0">
                <a:solidFill>
                  <a:srgbClr val="FFFFFF"/>
                </a:solidFill>
                <a:latin typeface="Candara"/>
                <a:cs typeface="Candara"/>
              </a:rPr>
              <a:t>.</a:t>
            </a:r>
            <a:endParaRPr sz="975">
              <a:latin typeface="Candara"/>
              <a:cs typeface="Candara"/>
            </a:endParaRPr>
          </a:p>
        </p:txBody>
      </p:sp>
      <p:sp>
        <p:nvSpPr>
          <p:cNvPr id="2" name="object 2"/>
          <p:cNvSpPr txBox="1"/>
          <p:nvPr/>
        </p:nvSpPr>
        <p:spPr>
          <a:xfrm>
            <a:off x="8343707" y="5301726"/>
            <a:ext cx="70950" cy="736796"/>
          </a:xfrm>
          <a:prstGeom prst="rect">
            <a:avLst/>
          </a:prstGeom>
        </p:spPr>
        <p:txBody>
          <a:bodyPr wrap="square" lIns="0" tIns="0" rIns="0" bIns="0" rtlCol="0">
            <a:noAutofit/>
          </a:bodyPr>
          <a:lstStyle/>
          <a:p>
            <a:pPr marL="11810">
              <a:lnSpc>
                <a:spcPts val="1043"/>
              </a:lnSpc>
              <a:spcBef>
                <a:spcPts val="52"/>
              </a:spcBef>
            </a:pPr>
            <a:r>
              <a:rPr sz="1463" baseline="2100" dirty="0">
                <a:solidFill>
                  <a:srgbClr val="FFFFFF"/>
                </a:solidFill>
                <a:latin typeface="Candara"/>
                <a:cs typeface="Candara"/>
              </a:rPr>
              <a:t>.</a:t>
            </a:r>
            <a:endParaRPr sz="975">
              <a:latin typeface="Candara"/>
              <a:cs typeface="Candara"/>
            </a:endParaRPr>
          </a:p>
          <a:p>
            <a:pPr marL="9525" marR="2285">
              <a:lnSpc>
                <a:spcPts val="1170"/>
              </a:lnSpc>
              <a:spcBef>
                <a:spcPts val="6"/>
              </a:spcBef>
            </a:pPr>
            <a:r>
              <a:rPr sz="1463" baseline="2100" dirty="0">
                <a:solidFill>
                  <a:srgbClr val="FFFFFF"/>
                </a:solidFill>
                <a:latin typeface="Candara"/>
                <a:cs typeface="Candara"/>
              </a:rPr>
              <a:t>.</a:t>
            </a:r>
            <a:endParaRPr sz="975">
              <a:latin typeface="Candara"/>
              <a:cs typeface="Candara"/>
            </a:endParaRPr>
          </a:p>
          <a:p>
            <a:pPr marL="9525" marR="2285">
              <a:lnSpc>
                <a:spcPts val="1170"/>
              </a:lnSpc>
            </a:pPr>
            <a:r>
              <a:rPr sz="1463" baseline="2100" dirty="0">
                <a:solidFill>
                  <a:srgbClr val="FFFFFF"/>
                </a:solidFill>
                <a:latin typeface="Candara"/>
                <a:cs typeface="Candara"/>
              </a:rPr>
              <a:t>.</a:t>
            </a:r>
            <a:endParaRPr sz="975">
              <a:latin typeface="Candara"/>
              <a:cs typeface="Candara"/>
            </a:endParaRPr>
          </a:p>
          <a:p>
            <a:pPr marL="10667" marR="1142">
              <a:lnSpc>
                <a:spcPts val="1170"/>
              </a:lnSpc>
            </a:pPr>
            <a:r>
              <a:rPr sz="1463" baseline="2100" dirty="0">
                <a:solidFill>
                  <a:srgbClr val="FFFFFF"/>
                </a:solidFill>
                <a:latin typeface="Candara"/>
                <a:cs typeface="Candara"/>
              </a:rPr>
              <a:t>.</a:t>
            </a:r>
            <a:endParaRPr sz="975">
              <a:latin typeface="Candara"/>
              <a:cs typeface="Candara"/>
            </a:endParaRPr>
          </a:p>
          <a:p>
            <a:pPr marL="9525" marR="2285">
              <a:lnSpc>
                <a:spcPts val="1170"/>
              </a:lnSpc>
            </a:pPr>
            <a:r>
              <a:rPr sz="1463" baseline="2100" dirty="0">
                <a:solidFill>
                  <a:srgbClr val="FFFFFF"/>
                </a:solidFill>
                <a:latin typeface="Candara"/>
                <a:cs typeface="Candara"/>
              </a:rPr>
              <a:t>.</a:t>
            </a:r>
            <a:endParaRPr sz="975">
              <a:latin typeface="Candara"/>
              <a:cs typeface="Candara"/>
            </a:endParaRPr>
          </a:p>
        </p:txBody>
      </p:sp>
      <p:sp>
        <p:nvSpPr>
          <p:cNvPr id="15" name="TextBox 14"/>
          <p:cNvSpPr txBox="1"/>
          <p:nvPr/>
        </p:nvSpPr>
        <p:spPr>
          <a:xfrm>
            <a:off x="487136" y="228600"/>
            <a:ext cx="4465864" cy="784830"/>
          </a:xfrm>
          <a:prstGeom prst="rect">
            <a:avLst/>
          </a:prstGeom>
          <a:noFill/>
        </p:spPr>
        <p:txBody>
          <a:bodyPr wrap="square" rtlCol="0">
            <a:spAutoFit/>
          </a:bodyPr>
          <a:lstStyle/>
          <a:p>
            <a:r>
              <a:rPr lang="en-US" sz="4500" dirty="0">
                <a:solidFill>
                  <a:srgbClr val="002060"/>
                </a:solidFill>
                <a:latin typeface="Mistral" panose="03090702030407020403" pitchFamily="66" charset="0"/>
              </a:rPr>
              <a:t>We Offer Our Clients </a:t>
            </a:r>
            <a:endParaRPr lang="en-IN" sz="4500" dirty="0">
              <a:solidFill>
                <a:srgbClr val="002060"/>
              </a:solidFill>
              <a:latin typeface="Mistral" panose="03090702030407020403" pitchFamily="66" charset="0"/>
            </a:endParaRPr>
          </a:p>
        </p:txBody>
      </p:sp>
      <p:sp>
        <p:nvSpPr>
          <p:cNvPr id="3" name="Rectangle 2"/>
          <p:cNvSpPr/>
          <p:nvPr/>
        </p:nvSpPr>
        <p:spPr>
          <a:xfrm>
            <a:off x="3886200" y="1295400"/>
            <a:ext cx="2412840" cy="369332"/>
          </a:xfrm>
          <a:prstGeom prst="rect">
            <a:avLst/>
          </a:prstGeom>
        </p:spPr>
        <p:txBody>
          <a:bodyPr wrap="none">
            <a:spAutoFit/>
          </a:bodyPr>
          <a:lstStyle/>
          <a:p>
            <a:r>
              <a:rPr lang="en-IN" u="sng" dirty="0">
                <a:solidFill>
                  <a:srgbClr val="070707"/>
                </a:solidFill>
                <a:latin typeface="Swis721 Blk BT" panose="020B0904030502020204" pitchFamily="34" charset="0"/>
              </a:rPr>
              <a:t>Premium Interior</a:t>
            </a:r>
            <a:endParaRPr lang="en-IN" b="0" i="0" u="sng" dirty="0">
              <a:solidFill>
                <a:srgbClr val="070707"/>
              </a:solidFill>
              <a:effectLst/>
              <a:latin typeface="Swis721 Blk BT" panose="020B0904030502020204" pitchFamily="34" charset="0"/>
            </a:endParaRPr>
          </a:p>
        </p:txBody>
      </p:sp>
      <p:sp>
        <p:nvSpPr>
          <p:cNvPr id="5" name="Rectangle 4"/>
          <p:cNvSpPr/>
          <p:nvPr/>
        </p:nvSpPr>
        <p:spPr>
          <a:xfrm>
            <a:off x="487136" y="1896070"/>
            <a:ext cx="9114064" cy="923330"/>
          </a:xfrm>
          <a:prstGeom prst="rect">
            <a:avLst/>
          </a:prstGeom>
          <a:noFill/>
          <a:ln w="44450" cap="rnd" cmpd="dbl">
            <a:solidFill>
              <a:schemeClr val="dk1">
                <a:shade val="50000"/>
              </a:schemeClr>
            </a:solidFill>
          </a:ln>
          <a:effectLst>
            <a:innerShdw blurRad="63500" dist="50800" dir="16200000">
              <a:prstClr val="black">
                <a:alpha val="50000"/>
              </a:prstClr>
            </a:innerShdw>
          </a:effectLst>
        </p:spPr>
        <p:txBody>
          <a:bodyPr wrap="square">
            <a:spAutoFit/>
          </a:bodyPr>
          <a:lstStyle/>
          <a:p>
            <a:r>
              <a:rPr lang="en-US" dirty="0"/>
              <a:t>Premium Office is the personification of excellence and is a celebration of the Company’s pinnacle of success. It is distinctive and exclusive in its style and is modelled as a masterpiece bordering on the realm of luxury.</a:t>
            </a:r>
            <a:endParaRPr lang="en-IN" dirty="0"/>
          </a:p>
        </p:txBody>
      </p:sp>
      <p:sp>
        <p:nvSpPr>
          <p:cNvPr id="19" name="Rectangle 18"/>
          <p:cNvSpPr/>
          <p:nvPr/>
        </p:nvSpPr>
        <p:spPr>
          <a:xfrm>
            <a:off x="3886200" y="2971800"/>
            <a:ext cx="2326278" cy="369332"/>
          </a:xfrm>
          <a:prstGeom prst="rect">
            <a:avLst/>
          </a:prstGeom>
        </p:spPr>
        <p:txBody>
          <a:bodyPr wrap="none">
            <a:spAutoFit/>
          </a:bodyPr>
          <a:lstStyle/>
          <a:p>
            <a:r>
              <a:rPr lang="en-IN" u="sng" dirty="0">
                <a:solidFill>
                  <a:srgbClr val="070707"/>
                </a:solidFill>
                <a:latin typeface="Swis721 Blk BT" panose="020B0904030502020204" pitchFamily="34" charset="0"/>
              </a:rPr>
              <a:t>Concept Interior</a:t>
            </a:r>
          </a:p>
        </p:txBody>
      </p:sp>
      <p:sp>
        <p:nvSpPr>
          <p:cNvPr id="20" name="Rectangle 19"/>
          <p:cNvSpPr/>
          <p:nvPr/>
        </p:nvSpPr>
        <p:spPr>
          <a:xfrm>
            <a:off x="487136" y="3536815"/>
            <a:ext cx="9114064" cy="923330"/>
          </a:xfrm>
          <a:prstGeom prst="rect">
            <a:avLst/>
          </a:prstGeom>
          <a:noFill/>
          <a:ln w="44450" cap="rnd" cmpd="dbl">
            <a:solidFill>
              <a:schemeClr val="dk1">
                <a:shade val="50000"/>
              </a:schemeClr>
            </a:solidFill>
          </a:ln>
          <a:effectLst>
            <a:innerShdw blurRad="63500" dist="50800" dir="16200000">
              <a:prstClr val="black">
                <a:alpha val="50000"/>
              </a:prstClr>
            </a:innerShdw>
          </a:effectLst>
        </p:spPr>
        <p:txBody>
          <a:bodyPr wrap="square">
            <a:spAutoFit/>
          </a:bodyPr>
          <a:lstStyle/>
          <a:p>
            <a:r>
              <a:rPr lang="en-US" dirty="0"/>
              <a:t>Concept Office is a perfect blend of the complexity of functions and the expression of the Company’s brand. It is delivered in response to the unique client requirements and is elegantly designed with high quality finishes.</a:t>
            </a:r>
            <a:endParaRPr lang="en-IN" dirty="0"/>
          </a:p>
        </p:txBody>
      </p:sp>
      <p:sp>
        <p:nvSpPr>
          <p:cNvPr id="22" name="Rectangle 21"/>
          <p:cNvSpPr/>
          <p:nvPr/>
        </p:nvSpPr>
        <p:spPr>
          <a:xfrm>
            <a:off x="3581400" y="4694310"/>
            <a:ext cx="2994731" cy="369332"/>
          </a:xfrm>
          <a:prstGeom prst="rect">
            <a:avLst/>
          </a:prstGeom>
        </p:spPr>
        <p:txBody>
          <a:bodyPr wrap="none">
            <a:spAutoFit/>
          </a:bodyPr>
          <a:lstStyle/>
          <a:p>
            <a:r>
              <a:rPr lang="en-IN" u="sng" dirty="0">
                <a:latin typeface="Swis721 Blk BT" panose="020B0904030502020204" pitchFamily="34" charset="0"/>
              </a:rPr>
              <a:t>Contemporary Interior</a:t>
            </a:r>
          </a:p>
        </p:txBody>
      </p:sp>
      <p:sp>
        <p:nvSpPr>
          <p:cNvPr id="25" name="Rectangle 24"/>
          <p:cNvSpPr/>
          <p:nvPr/>
        </p:nvSpPr>
        <p:spPr>
          <a:xfrm>
            <a:off x="487136" y="5295631"/>
            <a:ext cx="9114064" cy="923330"/>
          </a:xfrm>
          <a:prstGeom prst="rect">
            <a:avLst/>
          </a:prstGeom>
          <a:noFill/>
          <a:ln w="44450" cap="rnd" cmpd="dbl">
            <a:solidFill>
              <a:schemeClr val="dk1">
                <a:shade val="50000"/>
              </a:schemeClr>
            </a:solidFill>
          </a:ln>
          <a:effectLst>
            <a:innerShdw blurRad="63500" dist="50800" dir="16200000">
              <a:prstClr val="black">
                <a:alpha val="50000"/>
              </a:prstClr>
            </a:innerShdw>
          </a:effectLst>
        </p:spPr>
        <p:txBody>
          <a:bodyPr wrap="square">
            <a:spAutoFit/>
          </a:bodyPr>
          <a:lstStyle/>
          <a:p>
            <a:r>
              <a:rPr lang="en-US" dirty="0"/>
              <a:t>Contemporary office is a modern, trendy and transparent office, that is highly efficient in its working and is tastefully designed, keeping with a minimalistic approach. It is delivered within a given time frame and on a specified budget.</a:t>
            </a:r>
            <a:endParaRPr lang="en-IN" dirty="0"/>
          </a:p>
        </p:txBody>
      </p:sp>
    </p:spTree>
    <p:extLst>
      <p:ext uri="{BB962C8B-B14F-4D97-AF65-F5344CB8AC3E}">
        <p14:creationId xmlns:p14="http://schemas.microsoft.com/office/powerpoint/2010/main" val="5677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1000" r="-11000"/>
          </a:stretch>
        </a:blipFill>
        <a:effectLst/>
      </p:bgPr>
    </p:bg>
    <p:spTree>
      <p:nvGrpSpPr>
        <p:cNvPr id="1" name=""/>
        <p:cNvGrpSpPr/>
        <p:nvPr/>
      </p:nvGrpSpPr>
      <p:grpSpPr>
        <a:xfrm>
          <a:off x="0" y="0"/>
          <a:ext cx="0" cy="0"/>
          <a:chOff x="0" y="0"/>
          <a:chExt cx="0" cy="0"/>
        </a:xfrm>
      </p:grpSpPr>
      <p:sp>
        <p:nvSpPr>
          <p:cNvPr id="3" name="object 3"/>
          <p:cNvSpPr txBox="1"/>
          <p:nvPr/>
        </p:nvSpPr>
        <p:spPr>
          <a:xfrm>
            <a:off x="5217869" y="3964533"/>
            <a:ext cx="68664" cy="142483"/>
          </a:xfrm>
          <a:prstGeom prst="rect">
            <a:avLst/>
          </a:prstGeom>
        </p:spPr>
        <p:txBody>
          <a:bodyPr wrap="square" lIns="0" tIns="0" rIns="0" bIns="0" rtlCol="0">
            <a:noAutofit/>
          </a:bodyPr>
          <a:lstStyle/>
          <a:p>
            <a:pPr marL="9525">
              <a:lnSpc>
                <a:spcPts val="1043"/>
              </a:lnSpc>
              <a:spcBef>
                <a:spcPts val="52"/>
              </a:spcBef>
            </a:pPr>
            <a:r>
              <a:rPr sz="1463" baseline="2100" dirty="0">
                <a:solidFill>
                  <a:srgbClr val="FFFFFF"/>
                </a:solidFill>
                <a:latin typeface="Candara"/>
                <a:cs typeface="Candara"/>
              </a:rPr>
              <a:t>.</a:t>
            </a:r>
            <a:endParaRPr sz="975">
              <a:latin typeface="Candara"/>
              <a:cs typeface="Candara"/>
            </a:endParaRPr>
          </a:p>
        </p:txBody>
      </p:sp>
      <p:sp>
        <p:nvSpPr>
          <p:cNvPr id="2" name="object 2"/>
          <p:cNvSpPr txBox="1"/>
          <p:nvPr/>
        </p:nvSpPr>
        <p:spPr>
          <a:xfrm>
            <a:off x="3276600" y="1280505"/>
            <a:ext cx="6705600" cy="1996095"/>
          </a:xfrm>
          <a:prstGeom prst="rect">
            <a:avLst/>
          </a:prstGeom>
        </p:spPr>
        <p:txBody>
          <a:bodyPr wrap="square" lIns="0" tIns="0" rIns="0" bIns="0" rtlCol="0">
            <a:noAutofit/>
          </a:bodyPr>
          <a:lstStyle/>
          <a:p>
            <a:pPr>
              <a:lnSpc>
                <a:spcPct val="150000"/>
              </a:lnSpc>
            </a:pPr>
            <a:r>
              <a:rPr lang="en-IN" sz="2000" b="1" baseline="30000" dirty="0">
                <a:solidFill>
                  <a:srgbClr val="CC3300"/>
                </a:solidFill>
                <a:latin typeface="Arial" panose="020B0604020202020204" pitchFamily="34" charset="0"/>
                <a:ea typeface="Times New Roman" panose="02020603050405020304" pitchFamily="18" charset="0"/>
                <a:cs typeface="Arial" panose="020B0604020202020204" pitchFamily="34" charset="0"/>
              </a:rPr>
              <a:t>Creative Mind</a:t>
            </a:r>
            <a:r>
              <a:rPr lang="en-IN" sz="2000" baseline="30000" dirty="0">
                <a:solidFill>
                  <a:srgbClr val="CC3300"/>
                </a:solidFill>
                <a:latin typeface="Arial" panose="020B0604020202020204" pitchFamily="34" charset="0"/>
                <a:ea typeface="Times New Roman" panose="02020603050405020304" pitchFamily="18" charset="0"/>
                <a:cs typeface="Arial" panose="020B0604020202020204" pitchFamily="34" charset="0"/>
              </a:rPr>
              <a:t> </a:t>
            </a:r>
            <a:r>
              <a:rPr lang="en-IN" sz="2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is committed to excellence and we are dedicated to satisfying the construction &amp; interior needs of our customers. Our mission is to provide each client with same exceptional quality &amp; service and to assist in the creation of their project vision. </a:t>
            </a:r>
          </a:p>
          <a:p>
            <a:pPr>
              <a:lnSpc>
                <a:spcPct val="150000"/>
              </a:lnSpc>
            </a:pPr>
            <a:r>
              <a:rPr lang="en-IN" sz="2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We at </a:t>
            </a:r>
            <a:r>
              <a:rPr lang="en-IN" sz="2000" b="1" baseline="30000" dirty="0">
                <a:solidFill>
                  <a:srgbClr val="CC3300"/>
                </a:solidFill>
                <a:latin typeface="Arial" panose="020B0604020202020204" pitchFamily="34" charset="0"/>
                <a:ea typeface="Times New Roman" panose="02020603050405020304" pitchFamily="18" charset="0"/>
                <a:cs typeface="Arial" panose="020B0604020202020204" pitchFamily="34" charset="0"/>
              </a:rPr>
              <a:t>Creative Mind</a:t>
            </a:r>
            <a:r>
              <a:rPr lang="en-IN" sz="2000" baseline="30000" dirty="0">
                <a:solidFill>
                  <a:srgbClr val="CC3300"/>
                </a:solidFill>
                <a:latin typeface="Arial" panose="020B0604020202020204" pitchFamily="34" charset="0"/>
                <a:ea typeface="Times New Roman" panose="02020603050405020304" pitchFamily="18" charset="0"/>
                <a:cs typeface="Arial" panose="020B0604020202020204" pitchFamily="34" charset="0"/>
              </a:rPr>
              <a:t> </a:t>
            </a:r>
            <a:r>
              <a:rPr lang="en-IN" sz="2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pride ourselves in completing jobs on time, on budget and with the highest level of quality, integrity and commitment. We will strive to create a Code of Excellence throughout the industry &amp; set timelines to complete all of our goals.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1" y="914400"/>
            <a:ext cx="3352800" cy="2514600"/>
          </a:xfrm>
          <a:prstGeom prst="rect">
            <a:avLst/>
          </a:prstGeom>
        </p:spPr>
      </p:pic>
      <p:sp>
        <p:nvSpPr>
          <p:cNvPr id="7" name="TextBox 6"/>
          <p:cNvSpPr txBox="1"/>
          <p:nvPr/>
        </p:nvSpPr>
        <p:spPr>
          <a:xfrm>
            <a:off x="487136" y="228600"/>
            <a:ext cx="4465864" cy="784830"/>
          </a:xfrm>
          <a:prstGeom prst="rect">
            <a:avLst/>
          </a:prstGeom>
          <a:noFill/>
        </p:spPr>
        <p:txBody>
          <a:bodyPr wrap="square" rtlCol="0">
            <a:spAutoFit/>
          </a:bodyPr>
          <a:lstStyle/>
          <a:p>
            <a:r>
              <a:rPr lang="en-US" sz="4500" dirty="0">
                <a:solidFill>
                  <a:srgbClr val="002060"/>
                </a:solidFill>
                <a:latin typeface="Mistral" panose="03090702030407020403" pitchFamily="66" charset="0"/>
              </a:rPr>
              <a:t>Our Wealth </a:t>
            </a:r>
            <a:endParaRPr lang="en-IN" sz="4500" dirty="0">
              <a:solidFill>
                <a:srgbClr val="002060"/>
              </a:solidFill>
              <a:latin typeface="Mistral" panose="03090702030407020403" pitchFamily="66" charset="0"/>
            </a:endParaRPr>
          </a:p>
        </p:txBody>
      </p:sp>
      <p:sp>
        <p:nvSpPr>
          <p:cNvPr id="9" name="object 2"/>
          <p:cNvSpPr txBox="1"/>
          <p:nvPr/>
        </p:nvSpPr>
        <p:spPr>
          <a:xfrm>
            <a:off x="304800" y="3543675"/>
            <a:ext cx="7924800" cy="1795929"/>
          </a:xfrm>
          <a:prstGeom prst="rect">
            <a:avLst/>
          </a:prstGeom>
        </p:spPr>
        <p:txBody>
          <a:bodyPr wrap="square" lIns="0" tIns="0" rIns="0" bIns="0" rtlCol="0" anchor="ctr">
            <a:noAutofit/>
          </a:bodyPr>
          <a:lstStyle/>
          <a:p>
            <a:pPr>
              <a:lnSpc>
                <a:spcPct val="150000"/>
              </a:lnSpc>
            </a:pPr>
            <a:r>
              <a:rPr lang="en-IN" sz="2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Our vision is to deliver quality workmanship with integrity. Our commitment to excellence has become the foundation for each of our projects. We will be the preferred provider for all interiors needs in Delhi NCR. Ourselves never allowing ourselves to be satisfied with the status quo. We will provide the highest quality and product to our clients.</a:t>
            </a:r>
          </a:p>
          <a:p>
            <a:pPr>
              <a:lnSpc>
                <a:spcPct val="150000"/>
              </a:lnSpc>
            </a:pPr>
            <a:r>
              <a:rPr lang="en-IN" sz="2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2400" y="2971800"/>
            <a:ext cx="2743200" cy="2743200"/>
          </a:xfrm>
          <a:prstGeom prst="rect">
            <a:avLst/>
          </a:prstGeom>
        </p:spPr>
      </p:pic>
      <p:sp>
        <p:nvSpPr>
          <p:cNvPr id="11" name="object 2"/>
          <p:cNvSpPr txBox="1"/>
          <p:nvPr/>
        </p:nvSpPr>
        <p:spPr>
          <a:xfrm>
            <a:off x="2743200" y="5928705"/>
            <a:ext cx="7083119" cy="1996095"/>
          </a:xfrm>
          <a:prstGeom prst="rect">
            <a:avLst/>
          </a:prstGeom>
        </p:spPr>
        <p:txBody>
          <a:bodyPr wrap="square" lIns="0" tIns="0" rIns="0" bIns="0" rtlCol="0">
            <a:noAutofit/>
          </a:bodyPr>
          <a:lstStyle/>
          <a:p>
            <a:pPr>
              <a:lnSpc>
                <a:spcPct val="150000"/>
              </a:lnSpc>
            </a:pPr>
            <a:r>
              <a:rPr lang="en-IN" sz="2000" baseline="30000" dirty="0">
                <a:latin typeface="Arial" panose="020B0604020202020204" pitchFamily="34" charset="0"/>
                <a:cs typeface="Arial" panose="020B0604020202020204" pitchFamily="34" charset="0"/>
              </a:rPr>
              <a:t>Our goals are to establish long lasting relationships with our business partners and clients by exceeding their expectations and gaining their trust through exceptional performance. </a:t>
            </a:r>
          </a:p>
          <a:p>
            <a:pPr>
              <a:lnSpc>
                <a:spcPct val="150000"/>
              </a:lnSpc>
            </a:pPr>
            <a:r>
              <a:rPr lang="en-IN" sz="2000" baseline="30000" dirty="0">
                <a:latin typeface="Arial" panose="020B0604020202020204" pitchFamily="34" charset="0"/>
                <a:cs typeface="Arial" panose="020B0604020202020204" pitchFamily="34" charset="0"/>
              </a:rPr>
              <a:t>Each</a:t>
            </a:r>
            <a:r>
              <a:rPr lang="en-IN" sz="2000" dirty="0">
                <a:latin typeface="Arial" panose="020B0604020202020204" pitchFamily="34" charset="0"/>
                <a:cs typeface="Arial" panose="020B0604020202020204" pitchFamily="34" charset="0"/>
              </a:rPr>
              <a:t> </a:t>
            </a:r>
            <a:r>
              <a:rPr lang="en-IN" sz="2000" baseline="30000" dirty="0">
                <a:latin typeface="Arial" panose="020B0604020202020204" pitchFamily="34" charset="0"/>
                <a:cs typeface="Arial" panose="020B0604020202020204" pitchFamily="34" charset="0"/>
              </a:rPr>
              <a:t>member of the Creative Mind Team will uphold this approach.</a:t>
            </a:r>
            <a:endParaRPr lang="en-IN" sz="20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4876800"/>
            <a:ext cx="2743200" cy="2743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8000" r="-18000"/>
          </a:stretch>
        </a:blipFill>
        <a:effectLst/>
      </p:bgPr>
    </p:bg>
    <p:spTree>
      <p:nvGrpSpPr>
        <p:cNvPr id="1" name=""/>
        <p:cNvGrpSpPr/>
        <p:nvPr/>
      </p:nvGrpSpPr>
      <p:grpSpPr>
        <a:xfrm>
          <a:off x="0" y="0"/>
          <a:ext cx="0" cy="0"/>
          <a:chOff x="0" y="0"/>
          <a:chExt cx="0" cy="0"/>
        </a:xfrm>
      </p:grpSpPr>
      <p:sp>
        <p:nvSpPr>
          <p:cNvPr id="3" name="object 3"/>
          <p:cNvSpPr txBox="1"/>
          <p:nvPr/>
        </p:nvSpPr>
        <p:spPr>
          <a:xfrm>
            <a:off x="5217869" y="3964533"/>
            <a:ext cx="68664" cy="142483"/>
          </a:xfrm>
          <a:prstGeom prst="rect">
            <a:avLst/>
          </a:prstGeom>
        </p:spPr>
        <p:txBody>
          <a:bodyPr wrap="square" lIns="0" tIns="0" rIns="0" bIns="0" rtlCol="0">
            <a:noAutofit/>
          </a:bodyPr>
          <a:lstStyle/>
          <a:p>
            <a:pPr marL="9525">
              <a:lnSpc>
                <a:spcPts val="1043"/>
              </a:lnSpc>
              <a:spcBef>
                <a:spcPts val="52"/>
              </a:spcBef>
            </a:pPr>
            <a:r>
              <a:rPr sz="1463" baseline="2100" dirty="0">
                <a:solidFill>
                  <a:srgbClr val="FFFFFF"/>
                </a:solidFill>
                <a:latin typeface="Candara"/>
                <a:cs typeface="Candara"/>
              </a:rPr>
              <a:t>.</a:t>
            </a:r>
            <a:endParaRPr sz="975">
              <a:latin typeface="Candara"/>
              <a:cs typeface="Candara"/>
            </a:endParaRPr>
          </a:p>
        </p:txBody>
      </p:sp>
      <p:sp>
        <p:nvSpPr>
          <p:cNvPr id="7" name="TextBox 6"/>
          <p:cNvSpPr txBox="1"/>
          <p:nvPr/>
        </p:nvSpPr>
        <p:spPr>
          <a:xfrm>
            <a:off x="228600" y="129570"/>
            <a:ext cx="4465864" cy="784830"/>
          </a:xfrm>
          <a:prstGeom prst="rect">
            <a:avLst/>
          </a:prstGeom>
          <a:noFill/>
        </p:spPr>
        <p:txBody>
          <a:bodyPr wrap="square" rtlCol="0">
            <a:spAutoFit/>
          </a:bodyPr>
          <a:lstStyle/>
          <a:p>
            <a:r>
              <a:rPr lang="en-US" sz="4500" dirty="0">
                <a:solidFill>
                  <a:srgbClr val="002060"/>
                </a:solidFill>
                <a:latin typeface="Mistral" panose="03090702030407020403" pitchFamily="66" charset="0"/>
              </a:rPr>
              <a:t>Why Choose Us</a:t>
            </a:r>
            <a:endParaRPr lang="en-IN" sz="4500" dirty="0">
              <a:solidFill>
                <a:srgbClr val="002060"/>
              </a:solidFill>
              <a:latin typeface="Mistral" panose="03090702030407020403" pitchFamily="66" charset="0"/>
            </a:endParaRPr>
          </a:p>
        </p:txBody>
      </p:sp>
      <p:sp>
        <p:nvSpPr>
          <p:cNvPr id="5" name="Rectangle 4"/>
          <p:cNvSpPr/>
          <p:nvPr/>
        </p:nvSpPr>
        <p:spPr>
          <a:xfrm>
            <a:off x="381000" y="5791200"/>
            <a:ext cx="9296400" cy="1631216"/>
          </a:xfrm>
          <a:prstGeom prst="rect">
            <a:avLst/>
          </a:prstGeom>
        </p:spPr>
        <p:txBody>
          <a:bodyPr wrap="square">
            <a:spAutoFit/>
          </a:bodyPr>
          <a:lstStyle/>
          <a:p>
            <a:pPr>
              <a:lnSpc>
                <a:spcPct val="150000"/>
              </a:lnSpc>
            </a:pPr>
            <a:r>
              <a:rPr lang="en-US" sz="2000" baseline="30000" dirty="0">
                <a:latin typeface="Arial" panose="020B0604020202020204" pitchFamily="34" charset="0"/>
                <a:cs typeface="Arial" panose="020B0604020202020204" pitchFamily="34" charset="0"/>
              </a:rPr>
              <a:t>Clients have an advantage with </a:t>
            </a:r>
            <a:r>
              <a:rPr lang="en-US" sz="2000" b="1" baseline="30000" dirty="0">
                <a:solidFill>
                  <a:srgbClr val="CC3300"/>
                </a:solidFill>
                <a:latin typeface="Arial" panose="020B0604020202020204" pitchFamily="34" charset="0"/>
                <a:cs typeface="Arial" panose="020B0604020202020204" pitchFamily="34" charset="0"/>
              </a:rPr>
              <a:t>Creative Mind.</a:t>
            </a:r>
            <a:r>
              <a:rPr lang="en-US" sz="2000" baseline="30000" dirty="0">
                <a:solidFill>
                  <a:srgbClr val="CC3300"/>
                </a:solidFill>
                <a:latin typeface="Arial" panose="020B0604020202020204" pitchFamily="34" charset="0"/>
                <a:cs typeface="Arial" panose="020B0604020202020204" pitchFamily="34" charset="0"/>
              </a:rPr>
              <a:t> </a:t>
            </a:r>
            <a:r>
              <a:rPr lang="en-US" sz="2000" baseline="30000" dirty="0">
                <a:latin typeface="Arial" panose="020B0604020202020204" pitchFamily="34" charset="0"/>
                <a:cs typeface="Arial" panose="020B0604020202020204" pitchFamily="34" charset="0"/>
              </a:rPr>
              <a:t>Due to in-house design expertise, professional project management team &amp; the skilled worker, Seamless communication between the Design Studio and the Build Team, the concepts and designs created for clients are match to the design during fabrication and installed at the Project site.</a:t>
            </a:r>
            <a:endParaRPr lang="en-IN" sz="2000" dirty="0">
              <a:latin typeface="Arial" panose="020B0604020202020204" pitchFamily="34" charset="0"/>
              <a:cs typeface="Arial" panose="020B0604020202020204" pitchFamily="34" charset="0"/>
            </a:endParaRPr>
          </a:p>
          <a:p>
            <a:pPr>
              <a:lnSpc>
                <a:spcPct val="150000"/>
              </a:lnSpc>
            </a:pPr>
            <a:r>
              <a:rPr lang="en-US" sz="2000" baseline="30000" dirty="0">
                <a:latin typeface="Arial" panose="020B0604020202020204" pitchFamily="34" charset="0"/>
                <a:cs typeface="Arial" panose="020B0604020202020204" pitchFamily="34" charset="0"/>
              </a:rPr>
              <a:t>Since Team Creative mind executes the Design and Build project with the level best perfection &amp; complete in record time.</a:t>
            </a:r>
            <a:endParaRPr lang="en-IN"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1" y="838201"/>
            <a:ext cx="8763000" cy="4800600"/>
          </a:xfrm>
          <a:prstGeom prst="rect">
            <a:avLst/>
          </a:prstGeom>
        </p:spPr>
      </p:pic>
    </p:spTree>
    <p:extLst>
      <p:ext uri="{BB962C8B-B14F-4D97-AF65-F5344CB8AC3E}">
        <p14:creationId xmlns:p14="http://schemas.microsoft.com/office/powerpoint/2010/main" val="392586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2000" b="-2000"/>
          </a:stretch>
        </a:blipFill>
        <a:effectLst/>
      </p:bgPr>
    </p:bg>
    <p:spTree>
      <p:nvGrpSpPr>
        <p:cNvPr id="1" name=""/>
        <p:cNvGrpSpPr/>
        <p:nvPr/>
      </p:nvGrpSpPr>
      <p:grpSpPr>
        <a:xfrm>
          <a:off x="0" y="0"/>
          <a:ext cx="0" cy="0"/>
          <a:chOff x="0" y="0"/>
          <a:chExt cx="0" cy="0"/>
        </a:xfrm>
      </p:grpSpPr>
      <p:sp>
        <p:nvSpPr>
          <p:cNvPr id="3" name="object 3"/>
          <p:cNvSpPr txBox="1"/>
          <p:nvPr/>
        </p:nvSpPr>
        <p:spPr>
          <a:xfrm>
            <a:off x="5217869" y="3964533"/>
            <a:ext cx="68664" cy="142483"/>
          </a:xfrm>
          <a:prstGeom prst="rect">
            <a:avLst/>
          </a:prstGeom>
        </p:spPr>
        <p:txBody>
          <a:bodyPr wrap="square" lIns="0" tIns="0" rIns="0" bIns="0" rtlCol="0">
            <a:noAutofit/>
          </a:bodyPr>
          <a:lstStyle/>
          <a:p>
            <a:pPr marL="9525">
              <a:lnSpc>
                <a:spcPts val="1043"/>
              </a:lnSpc>
              <a:spcBef>
                <a:spcPts val="52"/>
              </a:spcBef>
            </a:pPr>
            <a:r>
              <a:rPr sz="1463" baseline="2100" dirty="0">
                <a:solidFill>
                  <a:srgbClr val="FFFFFF"/>
                </a:solidFill>
                <a:latin typeface="Candara"/>
                <a:cs typeface="Candara"/>
              </a:rPr>
              <a:t>.</a:t>
            </a:r>
            <a:endParaRPr sz="975">
              <a:latin typeface="Candara"/>
              <a:cs typeface="Candara"/>
            </a:endParaRPr>
          </a:p>
        </p:txBody>
      </p:sp>
      <p:sp>
        <p:nvSpPr>
          <p:cNvPr id="7" name="TextBox 6"/>
          <p:cNvSpPr txBox="1"/>
          <p:nvPr/>
        </p:nvSpPr>
        <p:spPr>
          <a:xfrm>
            <a:off x="228600" y="129570"/>
            <a:ext cx="4465864" cy="784830"/>
          </a:xfrm>
          <a:prstGeom prst="rect">
            <a:avLst/>
          </a:prstGeom>
          <a:noFill/>
        </p:spPr>
        <p:txBody>
          <a:bodyPr wrap="square" rtlCol="0">
            <a:spAutoFit/>
          </a:bodyPr>
          <a:lstStyle/>
          <a:p>
            <a:r>
              <a:rPr lang="en-US" sz="4500" dirty="0">
                <a:solidFill>
                  <a:srgbClr val="002060"/>
                </a:solidFill>
                <a:latin typeface="Mistral" panose="03090702030407020403" pitchFamily="66" charset="0"/>
              </a:rPr>
              <a:t>Our Values</a:t>
            </a:r>
            <a:endParaRPr lang="en-IN" sz="4500" dirty="0">
              <a:solidFill>
                <a:srgbClr val="002060"/>
              </a:solidFill>
              <a:latin typeface="Mistral" panose="03090702030407020403" pitchFamily="66"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381000"/>
            <a:ext cx="7772400" cy="7419107"/>
          </a:xfrm>
          <a:prstGeom prst="rect">
            <a:avLst/>
          </a:prstGeom>
        </p:spPr>
      </p:pic>
    </p:spTree>
    <p:extLst>
      <p:ext uri="{BB962C8B-B14F-4D97-AF65-F5344CB8AC3E}">
        <p14:creationId xmlns:p14="http://schemas.microsoft.com/office/powerpoint/2010/main" val="104163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3" name="object 3"/>
          <p:cNvSpPr txBox="1"/>
          <p:nvPr/>
        </p:nvSpPr>
        <p:spPr>
          <a:xfrm>
            <a:off x="5217869" y="3964533"/>
            <a:ext cx="68664" cy="142483"/>
          </a:xfrm>
          <a:prstGeom prst="rect">
            <a:avLst/>
          </a:prstGeom>
        </p:spPr>
        <p:txBody>
          <a:bodyPr wrap="square" lIns="0" tIns="0" rIns="0" bIns="0" rtlCol="0">
            <a:noAutofit/>
          </a:bodyPr>
          <a:lstStyle/>
          <a:p>
            <a:pPr marL="9525">
              <a:lnSpc>
                <a:spcPts val="1043"/>
              </a:lnSpc>
              <a:spcBef>
                <a:spcPts val="52"/>
              </a:spcBef>
            </a:pPr>
            <a:r>
              <a:rPr sz="1463" baseline="2100" dirty="0">
                <a:solidFill>
                  <a:srgbClr val="FFFFFF"/>
                </a:solidFill>
                <a:latin typeface="Candara"/>
                <a:cs typeface="Candara"/>
              </a:rPr>
              <a:t>.</a:t>
            </a:r>
            <a:endParaRPr sz="975">
              <a:latin typeface="Candara"/>
              <a:cs typeface="Candara"/>
            </a:endParaRPr>
          </a:p>
        </p:txBody>
      </p:sp>
      <p:sp>
        <p:nvSpPr>
          <p:cNvPr id="7" name="TextBox 6"/>
          <p:cNvSpPr txBox="1"/>
          <p:nvPr/>
        </p:nvSpPr>
        <p:spPr>
          <a:xfrm>
            <a:off x="228600" y="129570"/>
            <a:ext cx="4465864" cy="784830"/>
          </a:xfrm>
          <a:prstGeom prst="rect">
            <a:avLst/>
          </a:prstGeom>
          <a:noFill/>
        </p:spPr>
        <p:txBody>
          <a:bodyPr wrap="square" rtlCol="0">
            <a:spAutoFit/>
          </a:bodyPr>
          <a:lstStyle/>
          <a:p>
            <a:r>
              <a:rPr lang="en-US" sz="4500" dirty="0">
                <a:solidFill>
                  <a:srgbClr val="002060"/>
                </a:solidFill>
                <a:latin typeface="Mistral" panose="03090702030407020403" pitchFamily="66" charset="0"/>
              </a:rPr>
              <a:t>Our commitment </a:t>
            </a:r>
            <a:endParaRPr lang="en-IN" sz="4500" dirty="0">
              <a:solidFill>
                <a:srgbClr val="002060"/>
              </a:solidFill>
              <a:latin typeface="Mistral" panose="03090702030407020403" pitchFamily="66"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379384"/>
            <a:ext cx="3256469" cy="1422716"/>
          </a:xfrm>
          <a:prstGeom prst="roundRect">
            <a:avLst>
              <a:gd name="adj" fmla="val 16667"/>
            </a:avLst>
          </a:prstGeom>
          <a:ln>
            <a:noFill/>
          </a:ln>
          <a:effectLst>
            <a:outerShdw blurRad="76200" dist="38100" dir="7800000" algn="tl" rotWithShape="0">
              <a:srgbClr val="000000">
                <a:alpha val="40000"/>
              </a:srgbClr>
            </a:outerShdw>
            <a:reflection stA="0" endPos="65000" dist="50800" dir="5400000" sy="-100000" algn="bl" rotWithShape="0"/>
            <a:softEdge rad="660400"/>
          </a:effectLst>
          <a:scene3d>
            <a:camera prst="orthographicFront"/>
            <a:lightRig rig="contrasting" dir="t">
              <a:rot lat="0" lon="0" rev="4200000"/>
            </a:lightRig>
          </a:scene3d>
          <a:sp3d prstMaterial="plastic">
            <a:bevelT w="381000" h="114300"/>
            <a:contourClr>
              <a:srgbClr val="969696"/>
            </a:contourClr>
          </a:sp3d>
        </p:spPr>
      </p:pic>
      <p:sp>
        <p:nvSpPr>
          <p:cNvPr id="5" name="Rectangle 4"/>
          <p:cNvSpPr/>
          <p:nvPr/>
        </p:nvSpPr>
        <p:spPr>
          <a:xfrm>
            <a:off x="3810000" y="1295400"/>
            <a:ext cx="6324600" cy="1848711"/>
          </a:xfrm>
          <a:prstGeom prst="rect">
            <a:avLst/>
          </a:prstGeom>
        </p:spPr>
        <p:txBody>
          <a:bodyPr wrap="square">
            <a:spAutoFit/>
          </a:bodyPr>
          <a:lstStyle/>
          <a:p>
            <a:pPr>
              <a:lnSpc>
                <a:spcPct val="107000"/>
              </a:lnSpc>
              <a:spcAft>
                <a:spcPts val="800"/>
              </a:spcAft>
            </a:pPr>
            <a:r>
              <a:rPr lang="en-IN" sz="2000" b="1" baseline="30000" dirty="0">
                <a:solidFill>
                  <a:srgbClr val="C00000"/>
                </a:solidFill>
                <a:latin typeface="Arial" panose="020B0604020202020204" pitchFamily="34" charset="0"/>
                <a:ea typeface="Calibri" panose="020F0502020204030204" pitchFamily="34" charset="0"/>
                <a:cs typeface="Arial" panose="020B0604020202020204" pitchFamily="34" charset="0"/>
              </a:rPr>
              <a:t>Creative Mind</a:t>
            </a:r>
            <a:r>
              <a:rPr lang="en-IN" sz="2000" baseline="30000" dirty="0">
                <a:latin typeface="Arial" panose="020B0604020202020204" pitchFamily="34" charset="0"/>
                <a:ea typeface="Calibri" panose="020F0502020204030204" pitchFamily="34" charset="0"/>
                <a:cs typeface="Arial" panose="020B0604020202020204" pitchFamily="34" charset="0"/>
              </a:rPr>
              <a:t> is committed to quality. we believe that quality is the key to ensuring that our work and the solutions we provide customers will stand the test of time. We take a long view of our</a:t>
            </a:r>
            <a:r>
              <a:rPr lang="en-IN" sz="2000" dirty="0">
                <a:latin typeface="Arial" panose="020B0604020202020204" pitchFamily="34" charset="0"/>
                <a:ea typeface="Calibri" panose="020F0502020204030204" pitchFamily="34" charset="0"/>
                <a:cs typeface="Arial" panose="020B0604020202020204" pitchFamily="34" charset="0"/>
              </a:rPr>
              <a:t> </a:t>
            </a:r>
            <a:r>
              <a:rPr lang="en-IN" sz="2000" baseline="30000" dirty="0">
                <a:latin typeface="Arial" panose="020B0604020202020204" pitchFamily="34" charset="0"/>
                <a:ea typeface="Calibri" panose="020F0502020204030204" pitchFamily="34" charset="0"/>
                <a:cs typeface="Arial" panose="020B0604020202020204" pitchFamily="34" charset="0"/>
              </a:rPr>
              <a:t>work and of our corporate growth. We don’t cut corners for the sake of expediency or to achieve some perceived short-term gain. We want to do the job right and we have developed tools and sought independent verification of our work to ensure that we are delivering the best quality results.</a:t>
            </a:r>
            <a:endParaRPr lang="en-IN"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4800600"/>
            <a:ext cx="3343480" cy="1600200"/>
          </a:xfrm>
          <a:prstGeom prst="roundRect">
            <a:avLst>
              <a:gd name="adj" fmla="val 16667"/>
            </a:avLst>
          </a:prstGeom>
          <a:ln>
            <a:noFill/>
          </a:ln>
          <a:effectLst>
            <a:outerShdw blurRad="76200" dist="38100" dir="7800000" algn="tl" rotWithShape="0">
              <a:srgbClr val="000000">
                <a:alpha val="40000"/>
              </a:srgbClr>
            </a:outerShdw>
            <a:reflection stA="0" endPos="65000" dist="50800" dir="5400000" sy="-100000" algn="bl" rotWithShape="0"/>
            <a:softEdge rad="660400"/>
          </a:effectLst>
          <a:scene3d>
            <a:camera prst="orthographicFront"/>
            <a:lightRig rig="contrasting" dir="t">
              <a:rot lat="0" lon="0" rev="4200000"/>
            </a:lightRig>
          </a:scene3d>
          <a:sp3d prstMaterial="plastic">
            <a:bevelT w="381000" h="114300"/>
            <a:contourClr>
              <a:srgbClr val="969696"/>
            </a:contourClr>
          </a:sp3d>
        </p:spPr>
      </p:pic>
      <p:sp>
        <p:nvSpPr>
          <p:cNvPr id="11" name="Rectangle 10"/>
          <p:cNvSpPr/>
          <p:nvPr/>
        </p:nvSpPr>
        <p:spPr>
          <a:xfrm>
            <a:off x="3816752" y="4924961"/>
            <a:ext cx="6546448" cy="1323439"/>
          </a:xfrm>
          <a:prstGeom prst="rect">
            <a:avLst/>
          </a:prstGeom>
        </p:spPr>
        <p:txBody>
          <a:bodyPr wrap="square">
            <a:spAutoFit/>
          </a:bodyPr>
          <a:lstStyle/>
          <a:p>
            <a:pPr>
              <a:lnSpc>
                <a:spcPct val="150000"/>
              </a:lnSpc>
            </a:pPr>
            <a:r>
              <a:rPr lang="en-IN" sz="2000" b="1" baseline="30000" dirty="0">
                <a:solidFill>
                  <a:srgbClr val="C00000"/>
                </a:solidFill>
                <a:latin typeface="Arial" panose="020B0604020202020204" pitchFamily="34" charset="0"/>
                <a:ea typeface="Calibri" panose="020F0502020204030204" pitchFamily="34" charset="0"/>
                <a:cs typeface="Arial" panose="020B0604020202020204" pitchFamily="34" charset="0"/>
              </a:rPr>
              <a:t>Creative Mind</a:t>
            </a:r>
            <a:r>
              <a:rPr lang="en-IN" sz="2000" baseline="30000" dirty="0">
                <a:latin typeface="Arial" panose="020B0604020202020204" pitchFamily="34" charset="0"/>
                <a:ea typeface="Calibri" panose="020F0502020204030204" pitchFamily="34" charset="0"/>
                <a:cs typeface="Arial" panose="020B0604020202020204" pitchFamily="34" charset="0"/>
              </a:rPr>
              <a:t>, always committed to client satisfaction at the level of 99.99%. </a:t>
            </a:r>
          </a:p>
          <a:p>
            <a:pPr>
              <a:lnSpc>
                <a:spcPct val="150000"/>
              </a:lnSpc>
            </a:pPr>
            <a:r>
              <a:rPr lang="en-IN" sz="2000" baseline="30000" dirty="0">
                <a:latin typeface="Arial" panose="020B0604020202020204" pitchFamily="34" charset="0"/>
                <a:ea typeface="Calibri" panose="020F0502020204030204" pitchFamily="34" charset="0"/>
                <a:cs typeface="Arial" panose="020B0604020202020204" pitchFamily="34" charset="0"/>
              </a:rPr>
              <a:t>We see our client as invited guests to a party &amp; we are the hosts, it’s our job every day to make every importance aspect of the client experience a little bit better. </a:t>
            </a:r>
          </a:p>
          <a:p>
            <a:pPr>
              <a:lnSpc>
                <a:spcPct val="150000"/>
              </a:lnSpc>
            </a:pPr>
            <a:r>
              <a:rPr lang="en-IN" sz="2000" baseline="30000" dirty="0">
                <a:latin typeface="Arial" panose="020B0604020202020204" pitchFamily="34" charset="0"/>
                <a:ea typeface="Calibri" panose="020F0502020204030204" pitchFamily="34" charset="0"/>
                <a:cs typeface="Arial" panose="020B0604020202020204" pitchFamily="34" charset="0"/>
              </a:rPr>
              <a:t>We want our clients to feel pampered beyond expectations.</a:t>
            </a:r>
          </a:p>
        </p:txBody>
      </p:sp>
      <p:sp>
        <p:nvSpPr>
          <p:cNvPr id="6" name="TextBox 5"/>
          <p:cNvSpPr txBox="1"/>
          <p:nvPr/>
        </p:nvSpPr>
        <p:spPr>
          <a:xfrm>
            <a:off x="228600" y="5277534"/>
            <a:ext cx="2057400" cy="584775"/>
          </a:xfrm>
          <a:prstGeom prst="rect">
            <a:avLst/>
          </a:prstGeom>
          <a:noFill/>
        </p:spPr>
        <p:txBody>
          <a:bodyPr wrap="square" rtlCol="0">
            <a:spAutoFit/>
          </a:bodyPr>
          <a:lstStyle/>
          <a:p>
            <a:r>
              <a:rPr lang="en-IN" sz="1600" dirty="0">
                <a:solidFill>
                  <a:schemeClr val="bg1"/>
                </a:solidFill>
                <a:latin typeface="Arial Black" panose="020B0A04020102020204" pitchFamily="34" charset="0"/>
                <a:ea typeface="Calibri" panose="020F0502020204030204" pitchFamily="34" charset="0"/>
                <a:cs typeface="Arial" panose="020B0604020202020204" pitchFamily="34" charset="0"/>
              </a:rPr>
              <a:t>CLIENT SATISFACTION </a:t>
            </a:r>
            <a:endParaRPr lang="en-IN" sz="1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26094831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1050</TotalTime>
  <Words>1912</Words>
  <Application>Microsoft Macintosh PowerPoint</Application>
  <PresentationFormat>Custom</PresentationFormat>
  <Paragraphs>125</Paragraphs>
  <Slides>18</Slides>
  <Notes>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18</vt:i4>
      </vt:variant>
    </vt:vector>
  </HeadingPairs>
  <TitlesOfParts>
    <vt:vector size="34" baseType="lpstr">
      <vt:lpstr>Brush Script MT</vt:lpstr>
      <vt:lpstr>Arial</vt:lpstr>
      <vt:lpstr>Arial Black</vt:lpstr>
      <vt:lpstr>Arial Rounded MT Bold</vt:lpstr>
      <vt:lpstr>Britannic Bold</vt:lpstr>
      <vt:lpstr>Calibri</vt:lpstr>
      <vt:lpstr>Candara</vt:lpstr>
      <vt:lpstr>Dubai Medium</vt:lpstr>
      <vt:lpstr>Forte</vt:lpstr>
      <vt:lpstr>Gabriola</vt:lpstr>
      <vt:lpstr>Mistral</vt:lpstr>
      <vt:lpstr>Swis721 Blk BT</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Nandankumar Singh</cp:lastModifiedBy>
  <cp:revision>79</cp:revision>
  <cp:lastPrinted>2021-06-23T20:01:15Z</cp:lastPrinted>
  <dcterms:modified xsi:type="dcterms:W3CDTF">2021-07-16T11:58:24Z</dcterms:modified>
</cp:coreProperties>
</file>